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46"/>
  </p:notesMasterIdLst>
  <p:sldIdLst>
    <p:sldId id="262" r:id="rId5"/>
    <p:sldId id="256" r:id="rId6"/>
    <p:sldId id="257" r:id="rId7"/>
    <p:sldId id="259" r:id="rId8"/>
    <p:sldId id="260" r:id="rId9"/>
    <p:sldId id="261" r:id="rId10"/>
    <p:sldId id="29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35" r:id="rId27"/>
    <p:sldId id="297" r:id="rId28"/>
    <p:sldId id="279" r:id="rId29"/>
    <p:sldId id="280" r:id="rId30"/>
    <p:sldId id="320" r:id="rId31"/>
    <p:sldId id="336" r:id="rId32"/>
    <p:sldId id="321" r:id="rId33"/>
    <p:sldId id="322" r:id="rId34"/>
    <p:sldId id="324" r:id="rId35"/>
    <p:sldId id="325" r:id="rId36"/>
    <p:sldId id="328" r:id="rId37"/>
    <p:sldId id="337" r:id="rId38"/>
    <p:sldId id="329" r:id="rId39"/>
    <p:sldId id="338" r:id="rId40"/>
    <p:sldId id="340" r:id="rId41"/>
    <p:sldId id="332" r:id="rId42"/>
    <p:sldId id="334" r:id="rId43"/>
    <p:sldId id="341" r:id="rId44"/>
    <p:sldId id="33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0B5E5-B6D0-4E59-9195-715131362192}"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FE426-0B44-482A-BDF6-A19609FE93C3}" type="slidenum">
              <a:rPr lang="en-US" smtClean="0"/>
              <a:t>‹#›</a:t>
            </a:fld>
            <a:endParaRPr lang="en-US"/>
          </a:p>
        </p:txBody>
      </p:sp>
    </p:spTree>
    <p:extLst>
      <p:ext uri="{BB962C8B-B14F-4D97-AF65-F5344CB8AC3E}">
        <p14:creationId xmlns:p14="http://schemas.microsoft.com/office/powerpoint/2010/main" val="382082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C85DCA-9A37-48B8-B920-35016927FA83}"/>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E92505-8DCA-444A-9681-30C12804121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02" name="Rectangle 2">
            <a:extLst>
              <a:ext uri="{FF2B5EF4-FFF2-40B4-BE49-F238E27FC236}">
                <a16:creationId xmlns:a16="http://schemas.microsoft.com/office/drawing/2014/main" id="{5A566866-858A-4A65-AA7B-C523091F4890}"/>
              </a:ext>
            </a:extLst>
          </p:cNvPr>
          <p:cNvSpPr>
            <a:spLocks noChangeArrowheads="1" noTextEdit="1"/>
          </p:cNvSpPr>
          <p:nvPr>
            <p:ph type="sldImg"/>
          </p:nvPr>
        </p:nvSpPr>
        <p:spPr>
          <a:ln/>
        </p:spPr>
      </p:sp>
      <p:sp>
        <p:nvSpPr>
          <p:cNvPr id="256003" name="Rectangle 3">
            <a:extLst>
              <a:ext uri="{FF2B5EF4-FFF2-40B4-BE49-F238E27FC236}">
                <a16:creationId xmlns:a16="http://schemas.microsoft.com/office/drawing/2014/main" id="{55B07CD2-24C0-40BE-93F4-2D7CA0200BE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96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41B6-6E9A-4DC1-A34D-82D648207C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0F4EE-38C9-4D67-B3AA-42CB2F3E4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5255A-D18F-4EBD-975E-FD28684FAB83}"/>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5" name="Footer Placeholder 4">
            <a:extLst>
              <a:ext uri="{FF2B5EF4-FFF2-40B4-BE49-F238E27FC236}">
                <a16:creationId xmlns:a16="http://schemas.microsoft.com/office/drawing/2014/main" id="{64676A85-43B4-4C7D-A378-124D751D4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47E7F-EF33-4580-8A85-FEF31C497AF9}"/>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131497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DC6-CF2B-4C05-AB9B-51FEF0F96E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EA867A-3DC5-447A-988C-E6FBB1E352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94B97-FCF3-4EF6-9776-81D67EDCF91F}"/>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5" name="Footer Placeholder 4">
            <a:extLst>
              <a:ext uri="{FF2B5EF4-FFF2-40B4-BE49-F238E27FC236}">
                <a16:creationId xmlns:a16="http://schemas.microsoft.com/office/drawing/2014/main" id="{85DD075D-D0F6-4AF0-8639-9B51AA8B2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11512-FC78-4D2F-A5BD-8523170C2A1B}"/>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159043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59B9C-FF12-4807-9EFF-D5CC47EC8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D7A2D2-759B-46F4-B52D-7DE4DE1D2C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557DD-670F-418E-9117-542494EBCA1E}"/>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5" name="Footer Placeholder 4">
            <a:extLst>
              <a:ext uri="{FF2B5EF4-FFF2-40B4-BE49-F238E27FC236}">
                <a16:creationId xmlns:a16="http://schemas.microsoft.com/office/drawing/2014/main" id="{ACF29B83-93F9-4076-965D-6218D21CA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BD846-201A-472C-87F9-31E335FB985C}"/>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174705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8390" name="Picture 22" descr="cover slide ghosted">
            <a:extLst>
              <a:ext uri="{FF2B5EF4-FFF2-40B4-BE49-F238E27FC236}">
                <a16:creationId xmlns:a16="http://schemas.microsoft.com/office/drawing/2014/main" id="{F0808DDD-546A-46C4-88C2-A7D293A6E6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 y="-3175"/>
            <a:ext cx="12196233" cy="686117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C1BACBFF-2623-4203-9CE5-221E7F6F692B}"/>
              </a:ext>
            </a:extLst>
          </p:cNvPr>
          <p:cNvSpPr>
            <a:spLocks noGrp="1" noChangeArrowheads="1"/>
          </p:cNvSpPr>
          <p:nvPr>
            <p:ph type="subTitle" idx="1"/>
          </p:nvPr>
        </p:nvSpPr>
        <p:spPr>
          <a:xfrm>
            <a:off x="317501" y="2441575"/>
            <a:ext cx="11569700" cy="938719"/>
          </a:xfrm>
        </p:spPr>
        <p:txBody>
          <a:bodyPr/>
          <a:lstStyle>
            <a:lvl1pPr algn="r">
              <a:defRPr sz="5500">
                <a:solidFill>
                  <a:srgbClr val="D33325"/>
                </a:solidFill>
              </a:defRPr>
            </a:lvl1pPr>
          </a:lstStyle>
          <a:p>
            <a:pPr lvl="0"/>
            <a:r>
              <a:rPr lang="en-US" altLang="en-US" noProof="0"/>
              <a:t>Click to edit Master subtitle style</a:t>
            </a:r>
          </a:p>
        </p:txBody>
      </p:sp>
      <p:sp>
        <p:nvSpPr>
          <p:cNvPr id="58373" name="Text Box 5">
            <a:extLst>
              <a:ext uri="{FF2B5EF4-FFF2-40B4-BE49-F238E27FC236}">
                <a16:creationId xmlns:a16="http://schemas.microsoft.com/office/drawing/2014/main" id="{EF202334-1B71-450F-B5A8-A5052D05E809}"/>
              </a:ext>
            </a:extLst>
          </p:cNvPr>
          <p:cNvSpPr txBox="1">
            <a:spLocks noChangeArrowheads="1"/>
          </p:cNvSpPr>
          <p:nvPr/>
        </p:nvSpPr>
        <p:spPr bwMode="auto">
          <a:xfrm>
            <a:off x="368301" y="6537325"/>
            <a:ext cx="6235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Copyright © 2008 Pearson Education Inc., publishing as Pearson Addison-Wesley</a:t>
            </a:r>
          </a:p>
        </p:txBody>
      </p:sp>
      <p:sp>
        <p:nvSpPr>
          <p:cNvPr id="58377" name="Rectangle 9">
            <a:extLst>
              <a:ext uri="{FF2B5EF4-FFF2-40B4-BE49-F238E27FC236}">
                <a16:creationId xmlns:a16="http://schemas.microsoft.com/office/drawing/2014/main" id="{1148D1A4-F6ED-4293-835E-7671940C1DC3}"/>
              </a:ext>
            </a:extLst>
          </p:cNvPr>
          <p:cNvSpPr>
            <a:spLocks noGrp="1" noChangeArrowheads="1"/>
          </p:cNvSpPr>
          <p:nvPr>
            <p:ph type="ctrTitle"/>
          </p:nvPr>
        </p:nvSpPr>
        <p:spPr>
          <a:xfrm>
            <a:off x="275168" y="1245885"/>
            <a:ext cx="11612033" cy="78483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vl1pPr>
          </a:lstStyle>
          <a:p>
            <a:pPr lvl="0"/>
            <a:r>
              <a:rPr lang="en-US" altLang="en-US" noProof="0"/>
              <a:t>Click to edit Master title style</a:t>
            </a:r>
          </a:p>
        </p:txBody>
      </p:sp>
      <p:sp>
        <p:nvSpPr>
          <p:cNvPr id="58385" name="Text Box 17">
            <a:extLst>
              <a:ext uri="{FF2B5EF4-FFF2-40B4-BE49-F238E27FC236}">
                <a16:creationId xmlns:a16="http://schemas.microsoft.com/office/drawing/2014/main" id="{2F71E31B-AF8D-450A-8674-3E1B3199754D}"/>
              </a:ext>
            </a:extLst>
          </p:cNvPr>
          <p:cNvSpPr txBox="1">
            <a:spLocks noChangeArrowheads="1"/>
          </p:cNvSpPr>
          <p:nvPr userDrawn="1"/>
        </p:nvSpPr>
        <p:spPr bwMode="auto">
          <a:xfrm>
            <a:off x="347133" y="5029200"/>
            <a:ext cx="1158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r>
              <a:rPr lang="en-US" altLang="en-US" sz="1800">
                <a:solidFill>
                  <a:srgbClr val="D33325"/>
                </a:solidFill>
                <a:latin typeface="Arial" panose="020B0604020202020204" pitchFamily="34" charset="0"/>
              </a:rPr>
              <a:t>PowerPoint</a:t>
            </a:r>
            <a:r>
              <a:rPr lang="en-US" altLang="en-US" sz="1800" baseline="30000">
                <a:solidFill>
                  <a:srgbClr val="D33325"/>
                </a:solidFill>
                <a:latin typeface="Arial" panose="020B0604020202020204" pitchFamily="34" charset="0"/>
              </a:rPr>
              <a:t>®</a:t>
            </a:r>
            <a:r>
              <a:rPr lang="en-US" altLang="en-US" sz="1800">
                <a:solidFill>
                  <a:srgbClr val="D33325"/>
                </a:solidFill>
                <a:latin typeface="Arial" panose="020B0604020202020204" pitchFamily="34" charset="0"/>
              </a:rPr>
              <a:t> Lectures for</a:t>
            </a:r>
          </a:p>
          <a:p>
            <a:r>
              <a:rPr lang="en-US" altLang="en-US" sz="1800" b="1" i="1">
                <a:solidFill>
                  <a:srgbClr val="D33325"/>
                </a:solidFill>
                <a:latin typeface="Arial" panose="020B0604020202020204" pitchFamily="34" charset="0"/>
              </a:rPr>
              <a:t>University Physics, Twelfth Edition</a:t>
            </a:r>
          </a:p>
          <a:p>
            <a:r>
              <a:rPr lang="en-US" altLang="en-US" sz="1800" b="1" i="1">
                <a:solidFill>
                  <a:srgbClr val="D33325"/>
                </a:solidFill>
              </a:rPr>
              <a:t>   – Hugh D. Young and Roger A. Freedman</a:t>
            </a:r>
          </a:p>
        </p:txBody>
      </p:sp>
      <p:sp>
        <p:nvSpPr>
          <p:cNvPr id="58391" name="Text Box 23">
            <a:extLst>
              <a:ext uri="{FF2B5EF4-FFF2-40B4-BE49-F238E27FC236}">
                <a16:creationId xmlns:a16="http://schemas.microsoft.com/office/drawing/2014/main" id="{874EC743-9A76-46B8-B37C-44D8D918C9C9}"/>
              </a:ext>
            </a:extLst>
          </p:cNvPr>
          <p:cNvSpPr txBox="1">
            <a:spLocks noChangeArrowheads="1"/>
          </p:cNvSpPr>
          <p:nvPr userDrawn="1"/>
        </p:nvSpPr>
        <p:spPr bwMode="auto">
          <a:xfrm>
            <a:off x="338667" y="6096000"/>
            <a:ext cx="3007233" cy="36997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D33325"/>
                </a:solidFill>
              </a:rPr>
              <a:t>Lectures by James Pazun</a:t>
            </a:r>
          </a:p>
        </p:txBody>
      </p:sp>
    </p:spTree>
    <p:extLst>
      <p:ext uri="{BB962C8B-B14F-4D97-AF65-F5344CB8AC3E}">
        <p14:creationId xmlns:p14="http://schemas.microsoft.com/office/powerpoint/2010/main" val="203714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C3EA-F76E-4C55-874D-0E152C756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33033B-93A5-4083-9A7D-4CDEBC3A620C}"/>
              </a:ext>
            </a:extLst>
          </p:cNvPr>
          <p:cNvSpPr>
            <a:spLocks noGrp="1"/>
          </p:cNvSpPr>
          <p:nvPr>
            <p:ph idx="1"/>
          </p:nvPr>
        </p:nvSpPr>
        <p:spPr>
          <a:xfrm>
            <a:off x="304800" y="685801"/>
            <a:ext cx="11480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3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FC73-38C3-493F-A963-64CD5DE2ED06}"/>
              </a:ext>
            </a:extLst>
          </p:cNvPr>
          <p:cNvSpPr>
            <a:spLocks noGrp="1"/>
          </p:cNvSpPr>
          <p:nvPr>
            <p:ph type="title"/>
          </p:nvPr>
        </p:nvSpPr>
        <p:spPr>
          <a:xfrm>
            <a:off x="831851" y="2808150"/>
            <a:ext cx="10515600" cy="1754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1B5FFE-78DA-432B-80C4-39F6024B7267}"/>
              </a:ext>
            </a:extLst>
          </p:cNvPr>
          <p:cNvSpPr>
            <a:spLocks noGrp="1"/>
          </p:cNvSpPr>
          <p:nvPr>
            <p:ph type="body" idx="1"/>
          </p:nvPr>
        </p:nvSpPr>
        <p:spPr>
          <a:xfrm>
            <a:off x="831851" y="4589464"/>
            <a:ext cx="10515600" cy="46166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00004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8BDD-142B-4A7B-82B1-E26623A68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2BF7F-56F6-44EA-9AD1-5266C22F349B}"/>
              </a:ext>
            </a:extLst>
          </p:cNvPr>
          <p:cNvSpPr>
            <a:spLocks noGrp="1"/>
          </p:cNvSpPr>
          <p:nvPr>
            <p:ph sz="half" idx="1"/>
          </p:nvPr>
        </p:nvSpPr>
        <p:spPr>
          <a:xfrm>
            <a:off x="304800" y="685801"/>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4747A1-AD52-45F7-8E50-9B6307527AD9}"/>
              </a:ext>
            </a:extLst>
          </p:cNvPr>
          <p:cNvSpPr>
            <a:spLocks noGrp="1"/>
          </p:cNvSpPr>
          <p:nvPr>
            <p:ph sz="half" idx="2"/>
          </p:nvPr>
        </p:nvSpPr>
        <p:spPr>
          <a:xfrm>
            <a:off x="6146800" y="685801"/>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453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E642-2E31-47FE-8A40-1EDBB0457952}"/>
              </a:ext>
            </a:extLst>
          </p:cNvPr>
          <p:cNvSpPr>
            <a:spLocks noGrp="1"/>
          </p:cNvSpPr>
          <p:nvPr>
            <p:ph type="title"/>
          </p:nvPr>
        </p:nvSpPr>
        <p:spPr>
          <a:xfrm>
            <a:off x="840317" y="365126"/>
            <a:ext cx="10515600" cy="5078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587E61-13EE-4634-80E8-62776D4270FC}"/>
              </a:ext>
            </a:extLst>
          </p:cNvPr>
          <p:cNvSpPr>
            <a:spLocks noGrp="1"/>
          </p:cNvSpPr>
          <p:nvPr>
            <p:ph type="body" idx="1"/>
          </p:nvPr>
        </p:nvSpPr>
        <p:spPr>
          <a:xfrm>
            <a:off x="840318" y="2043410"/>
            <a:ext cx="5158316"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D67E42-DB9B-492D-9BF0-0D7966899449}"/>
              </a:ext>
            </a:extLst>
          </p:cNvPr>
          <p:cNvSpPr>
            <a:spLocks noGrp="1"/>
          </p:cNvSpPr>
          <p:nvPr>
            <p:ph sz="half" idx="2"/>
          </p:nvPr>
        </p:nvSpPr>
        <p:spPr>
          <a:xfrm>
            <a:off x="840318" y="2505075"/>
            <a:ext cx="5158316"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B485E-5F37-482A-AD31-70671CF2CED1}"/>
              </a:ext>
            </a:extLst>
          </p:cNvPr>
          <p:cNvSpPr>
            <a:spLocks noGrp="1"/>
          </p:cNvSpPr>
          <p:nvPr>
            <p:ph type="body" sz="quarter" idx="3"/>
          </p:nvPr>
        </p:nvSpPr>
        <p:spPr>
          <a:xfrm>
            <a:off x="6172200" y="2043410"/>
            <a:ext cx="51837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56EC51-B5D0-4D36-89F1-8F11E8408137}"/>
              </a:ext>
            </a:extLst>
          </p:cNvPr>
          <p:cNvSpPr>
            <a:spLocks noGrp="1"/>
          </p:cNvSpPr>
          <p:nvPr>
            <p:ph sz="quarter" idx="4"/>
          </p:nvPr>
        </p:nvSpPr>
        <p:spPr>
          <a:xfrm>
            <a:off x="6172200" y="2505075"/>
            <a:ext cx="5183717"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212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F208-96CD-4F4D-AD82-4A4288FA33B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819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53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D940-E1B0-4B2B-9FE7-F13E4B4BD41A}"/>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A7231-908D-45D5-8752-B35AA26A80C2}"/>
              </a:ext>
            </a:extLst>
          </p:cNvPr>
          <p:cNvSpPr>
            <a:spLocks noGrp="1"/>
          </p:cNvSpPr>
          <p:nvPr>
            <p:ph idx="1"/>
          </p:nvPr>
        </p:nvSpPr>
        <p:spPr>
          <a:xfrm>
            <a:off x="5183717" y="987426"/>
            <a:ext cx="6172200" cy="2957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ABDAD-E473-4B08-B87B-584D02B74EE1}"/>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210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7C5C-4A7C-4146-A12B-83067CE97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5B8EB-F6CC-4EA0-8493-102542993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7E1AE-CDFA-4EE7-A11E-87911385AA9C}"/>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5" name="Footer Placeholder 4">
            <a:extLst>
              <a:ext uri="{FF2B5EF4-FFF2-40B4-BE49-F238E27FC236}">
                <a16:creationId xmlns:a16="http://schemas.microsoft.com/office/drawing/2014/main" id="{C0C1D10A-B7ED-4181-A570-5E3BBE634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51D02-BC32-4EA8-8013-2EA87030D9A4}"/>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331907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C765-9D1E-4465-868D-CDC2E5E3A49A}"/>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A4251B-69AF-4586-B6B3-DA3715900513}"/>
              </a:ext>
            </a:extLst>
          </p:cNvPr>
          <p:cNvSpPr>
            <a:spLocks noGrp="1"/>
          </p:cNvSpPr>
          <p:nvPr>
            <p:ph type="pic" idx="1"/>
          </p:nvPr>
        </p:nvSpPr>
        <p:spPr>
          <a:xfrm>
            <a:off x="5183717" y="98742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591BC-F8D3-4A35-A2F7-8ACA5C43A2D1}"/>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8005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F57B-9A42-4B38-87D7-A2AA51452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725663-36AE-49BC-ABA5-F0EB821830DB}"/>
              </a:ext>
            </a:extLst>
          </p:cNvPr>
          <p:cNvSpPr>
            <a:spLocks noGrp="1"/>
          </p:cNvSpPr>
          <p:nvPr>
            <p:ph type="body" orient="vert" idx="1"/>
          </p:nvPr>
        </p:nvSpPr>
        <p:spPr>
          <a:xfrm>
            <a:off x="7072002" y="685801"/>
            <a:ext cx="4713598" cy="33131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89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4BA86-D90B-41D4-8659-BA5D25C82C81}"/>
              </a:ext>
            </a:extLst>
          </p:cNvPr>
          <p:cNvSpPr>
            <a:spLocks noGrp="1"/>
          </p:cNvSpPr>
          <p:nvPr>
            <p:ph type="title" orient="vert"/>
          </p:nvPr>
        </p:nvSpPr>
        <p:spPr>
          <a:xfrm>
            <a:off x="10769937" y="76201"/>
            <a:ext cx="1015663" cy="39227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9AFF2-C24D-4187-A9B4-8C669AE7691B}"/>
              </a:ext>
            </a:extLst>
          </p:cNvPr>
          <p:cNvSpPr>
            <a:spLocks noGrp="1"/>
          </p:cNvSpPr>
          <p:nvPr>
            <p:ph type="body" orient="vert" idx="1"/>
          </p:nvPr>
        </p:nvSpPr>
        <p:spPr>
          <a:xfrm>
            <a:off x="5260486" y="76201"/>
            <a:ext cx="3451714" cy="39227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62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DD6F-03C2-44F1-A767-DD899744B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2900A1-ABAC-4289-A5F2-629C1C601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8DA7532-3461-4EDB-B65D-C65B0B187C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D77820-5C7F-49DB-9D6E-DC0D218A9D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E82E0E-CC3B-44EB-B3E8-4097B3CF4A06}"/>
              </a:ext>
            </a:extLst>
          </p:cNvPr>
          <p:cNvSpPr>
            <a:spLocks noGrp="1" noChangeArrowheads="1"/>
          </p:cNvSpPr>
          <p:nvPr>
            <p:ph type="sldNum" sz="quarter" idx="12"/>
          </p:nvPr>
        </p:nvSpPr>
        <p:spPr>
          <a:ln/>
        </p:spPr>
        <p:txBody>
          <a:bodyPr/>
          <a:lstStyle>
            <a:lvl1pPr>
              <a:defRPr/>
            </a:lvl1pPr>
          </a:lstStyle>
          <a:p>
            <a:pPr>
              <a:defRPr/>
            </a:pPr>
            <a:fld id="{C4FDA00B-E865-4CB0-B71A-B8940C03F7FE}" type="slidenum">
              <a:rPr lang="en-US" altLang="en-US"/>
              <a:pPr>
                <a:defRPr/>
              </a:pPr>
              <a:t>‹#›</a:t>
            </a:fld>
            <a:endParaRPr lang="en-US" altLang="en-US"/>
          </a:p>
        </p:txBody>
      </p:sp>
    </p:spTree>
    <p:extLst>
      <p:ext uri="{BB962C8B-B14F-4D97-AF65-F5344CB8AC3E}">
        <p14:creationId xmlns:p14="http://schemas.microsoft.com/office/powerpoint/2010/main" val="545897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04F5-C214-4095-B666-AC0D380DC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D383A-4542-4070-8CDA-61E85785FD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D68825-383A-4E65-9633-78C675115B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D6367F3-002C-4175-B640-0D9C5F17E1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2F31E9-18B1-4CDE-9FDE-15FFA8C96E8D}"/>
              </a:ext>
            </a:extLst>
          </p:cNvPr>
          <p:cNvSpPr>
            <a:spLocks noGrp="1" noChangeArrowheads="1"/>
          </p:cNvSpPr>
          <p:nvPr>
            <p:ph type="sldNum" sz="quarter" idx="12"/>
          </p:nvPr>
        </p:nvSpPr>
        <p:spPr>
          <a:ln/>
        </p:spPr>
        <p:txBody>
          <a:bodyPr/>
          <a:lstStyle>
            <a:lvl1pPr>
              <a:defRPr/>
            </a:lvl1pPr>
          </a:lstStyle>
          <a:p>
            <a:pPr>
              <a:defRPr/>
            </a:pPr>
            <a:fld id="{42614F4C-0938-4B04-BDBF-CA3BB1CC656A}" type="slidenum">
              <a:rPr lang="en-US" altLang="en-US"/>
              <a:pPr>
                <a:defRPr/>
              </a:pPr>
              <a:t>‹#›</a:t>
            </a:fld>
            <a:endParaRPr lang="en-US" altLang="en-US"/>
          </a:p>
        </p:txBody>
      </p:sp>
    </p:spTree>
    <p:extLst>
      <p:ext uri="{BB962C8B-B14F-4D97-AF65-F5344CB8AC3E}">
        <p14:creationId xmlns:p14="http://schemas.microsoft.com/office/powerpoint/2010/main" val="3827287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0F8-C025-4AF0-A421-A50BE47B2B0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79F0F9-6A59-4CE1-B5B6-F90B78767F4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AE600355-50A3-4AF6-BD5D-970F253D0A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F886B64-CCD4-4E07-9AD0-95147489A2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A2405C-C091-493D-BAE7-49F7B6BB0E21}"/>
              </a:ext>
            </a:extLst>
          </p:cNvPr>
          <p:cNvSpPr>
            <a:spLocks noGrp="1" noChangeArrowheads="1"/>
          </p:cNvSpPr>
          <p:nvPr>
            <p:ph type="sldNum" sz="quarter" idx="12"/>
          </p:nvPr>
        </p:nvSpPr>
        <p:spPr>
          <a:ln/>
        </p:spPr>
        <p:txBody>
          <a:bodyPr/>
          <a:lstStyle>
            <a:lvl1pPr>
              <a:defRPr/>
            </a:lvl1pPr>
          </a:lstStyle>
          <a:p>
            <a:pPr>
              <a:defRPr/>
            </a:pPr>
            <a:fld id="{905D2149-E51B-4EFF-8670-039056922AB6}" type="slidenum">
              <a:rPr lang="en-US" altLang="en-US"/>
              <a:pPr>
                <a:defRPr/>
              </a:pPr>
              <a:t>‹#›</a:t>
            </a:fld>
            <a:endParaRPr lang="en-US" altLang="en-US"/>
          </a:p>
        </p:txBody>
      </p:sp>
    </p:spTree>
    <p:extLst>
      <p:ext uri="{BB962C8B-B14F-4D97-AF65-F5344CB8AC3E}">
        <p14:creationId xmlns:p14="http://schemas.microsoft.com/office/powerpoint/2010/main" val="326061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73F0-3B1E-4F7B-A2A5-36E9B2A13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62CBF7-F2A8-4BBF-873F-76A6A7CB131E}"/>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348EEA-A78C-4FC3-A9E8-3766F1B2CCD8}"/>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3A93AD-914C-4F05-96E3-B712FE11BC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05088A9-8EEF-4DC5-8F6A-EBA704D8D6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079D93A-3605-4EC8-B1F8-D7A892522001}"/>
              </a:ext>
            </a:extLst>
          </p:cNvPr>
          <p:cNvSpPr>
            <a:spLocks noGrp="1" noChangeArrowheads="1"/>
          </p:cNvSpPr>
          <p:nvPr>
            <p:ph type="sldNum" sz="quarter" idx="12"/>
          </p:nvPr>
        </p:nvSpPr>
        <p:spPr>
          <a:ln/>
        </p:spPr>
        <p:txBody>
          <a:bodyPr/>
          <a:lstStyle>
            <a:lvl1pPr>
              <a:defRPr/>
            </a:lvl1pPr>
          </a:lstStyle>
          <a:p>
            <a:pPr>
              <a:defRPr/>
            </a:pPr>
            <a:fld id="{FE43B0C8-6C2A-48CE-A811-3B4BA7C2849A}" type="slidenum">
              <a:rPr lang="en-US" altLang="en-US"/>
              <a:pPr>
                <a:defRPr/>
              </a:pPr>
              <a:t>‹#›</a:t>
            </a:fld>
            <a:endParaRPr lang="en-US" altLang="en-US"/>
          </a:p>
        </p:txBody>
      </p:sp>
    </p:spTree>
    <p:extLst>
      <p:ext uri="{BB962C8B-B14F-4D97-AF65-F5344CB8AC3E}">
        <p14:creationId xmlns:p14="http://schemas.microsoft.com/office/powerpoint/2010/main" val="34335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9AEF-EE21-48BB-97B8-19DE23BF7B8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AA6BA-7732-4F3B-B2E4-F76BF220726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F6F36B-FFCF-49C3-AFA3-69E41D20BB3B}"/>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E7C4-E029-46CE-8EDC-C806A8DECC0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4AD217-2695-4C23-B833-643C1E487619}"/>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6E1DA30-7543-4237-9695-967EE774FC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178ECCF-A049-4C1D-A86D-959BE5574A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920F961-7D7B-43F5-81AB-6521E5A56224}"/>
              </a:ext>
            </a:extLst>
          </p:cNvPr>
          <p:cNvSpPr>
            <a:spLocks noGrp="1" noChangeArrowheads="1"/>
          </p:cNvSpPr>
          <p:nvPr>
            <p:ph type="sldNum" sz="quarter" idx="12"/>
          </p:nvPr>
        </p:nvSpPr>
        <p:spPr>
          <a:ln/>
        </p:spPr>
        <p:txBody>
          <a:bodyPr/>
          <a:lstStyle>
            <a:lvl1pPr>
              <a:defRPr/>
            </a:lvl1pPr>
          </a:lstStyle>
          <a:p>
            <a:pPr>
              <a:defRPr/>
            </a:pPr>
            <a:fld id="{E5A46240-AAA9-43B5-8875-00CD72D3261C}" type="slidenum">
              <a:rPr lang="en-US" altLang="en-US"/>
              <a:pPr>
                <a:defRPr/>
              </a:pPr>
              <a:t>‹#›</a:t>
            </a:fld>
            <a:endParaRPr lang="en-US" altLang="en-US"/>
          </a:p>
        </p:txBody>
      </p:sp>
    </p:spTree>
    <p:extLst>
      <p:ext uri="{BB962C8B-B14F-4D97-AF65-F5344CB8AC3E}">
        <p14:creationId xmlns:p14="http://schemas.microsoft.com/office/powerpoint/2010/main" val="146988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EB30-5F11-4892-9C32-060C6C76B3B7}"/>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DD083CE-7E2D-4D76-8491-FF7DA42A24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02E185E-CED8-49C0-B294-D45EF161F5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D25B375-2CDB-4E12-B6EA-3D480D09A673}"/>
              </a:ext>
            </a:extLst>
          </p:cNvPr>
          <p:cNvSpPr>
            <a:spLocks noGrp="1" noChangeArrowheads="1"/>
          </p:cNvSpPr>
          <p:nvPr>
            <p:ph type="sldNum" sz="quarter" idx="12"/>
          </p:nvPr>
        </p:nvSpPr>
        <p:spPr>
          <a:ln/>
        </p:spPr>
        <p:txBody>
          <a:bodyPr/>
          <a:lstStyle>
            <a:lvl1pPr>
              <a:defRPr/>
            </a:lvl1pPr>
          </a:lstStyle>
          <a:p>
            <a:pPr>
              <a:defRPr/>
            </a:pPr>
            <a:fld id="{098EECCD-0EAB-46CD-8BB7-C1C9E95A85EA}" type="slidenum">
              <a:rPr lang="en-US" altLang="en-US"/>
              <a:pPr>
                <a:defRPr/>
              </a:pPr>
              <a:t>‹#›</a:t>
            </a:fld>
            <a:endParaRPr lang="en-US" altLang="en-US"/>
          </a:p>
        </p:txBody>
      </p:sp>
    </p:spTree>
    <p:extLst>
      <p:ext uri="{BB962C8B-B14F-4D97-AF65-F5344CB8AC3E}">
        <p14:creationId xmlns:p14="http://schemas.microsoft.com/office/powerpoint/2010/main" val="14729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56AEE7-178C-4389-BC4A-4CA3579056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807B71D-C5FF-4A26-A6A9-8A1EF2C208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86F3FB1-788C-42D6-A9BA-598FF57A9271}"/>
              </a:ext>
            </a:extLst>
          </p:cNvPr>
          <p:cNvSpPr>
            <a:spLocks noGrp="1" noChangeArrowheads="1"/>
          </p:cNvSpPr>
          <p:nvPr>
            <p:ph type="sldNum" sz="quarter" idx="12"/>
          </p:nvPr>
        </p:nvSpPr>
        <p:spPr>
          <a:ln/>
        </p:spPr>
        <p:txBody>
          <a:bodyPr/>
          <a:lstStyle>
            <a:lvl1pPr>
              <a:defRPr/>
            </a:lvl1pPr>
          </a:lstStyle>
          <a:p>
            <a:pPr>
              <a:defRPr/>
            </a:pPr>
            <a:fld id="{6DB30F80-A2BC-454F-815E-5858E2FB7493}" type="slidenum">
              <a:rPr lang="en-US" altLang="en-US"/>
              <a:pPr>
                <a:defRPr/>
              </a:pPr>
              <a:t>‹#›</a:t>
            </a:fld>
            <a:endParaRPr lang="en-US" altLang="en-US"/>
          </a:p>
        </p:txBody>
      </p:sp>
    </p:spTree>
    <p:extLst>
      <p:ext uri="{BB962C8B-B14F-4D97-AF65-F5344CB8AC3E}">
        <p14:creationId xmlns:p14="http://schemas.microsoft.com/office/powerpoint/2010/main" val="79029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C7F0-3516-4E56-8984-5D49C7E21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A2CB0-9B7B-4626-A3AF-1BC064915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89ABC-684D-4980-ABCB-CAA7EE088F75}"/>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5" name="Footer Placeholder 4">
            <a:extLst>
              <a:ext uri="{FF2B5EF4-FFF2-40B4-BE49-F238E27FC236}">
                <a16:creationId xmlns:a16="http://schemas.microsoft.com/office/drawing/2014/main" id="{E8E77BDD-347A-4CA7-9D4A-3CC9EB1B1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22A3-EEBE-4838-B9A5-B2B5978A960B}"/>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3705755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12D7-F913-4AE5-87F5-C1465F291AF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62DF19-677E-4198-BE21-A894513C4C1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BBA72-F113-4505-AE7A-897997765A0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50887CB-0F43-4384-BFE7-3FF57C60B6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6351E90-7863-427A-8057-195B21BEA5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F608162-1837-4F00-B82A-2EDE1710FD58}"/>
              </a:ext>
            </a:extLst>
          </p:cNvPr>
          <p:cNvSpPr>
            <a:spLocks noGrp="1" noChangeArrowheads="1"/>
          </p:cNvSpPr>
          <p:nvPr>
            <p:ph type="sldNum" sz="quarter" idx="12"/>
          </p:nvPr>
        </p:nvSpPr>
        <p:spPr>
          <a:ln/>
        </p:spPr>
        <p:txBody>
          <a:bodyPr/>
          <a:lstStyle>
            <a:lvl1pPr>
              <a:defRPr/>
            </a:lvl1pPr>
          </a:lstStyle>
          <a:p>
            <a:pPr>
              <a:defRPr/>
            </a:pPr>
            <a:fld id="{C12B23C9-3439-462B-9C1F-8D9A0B9F8B50}" type="slidenum">
              <a:rPr lang="en-US" altLang="en-US"/>
              <a:pPr>
                <a:defRPr/>
              </a:pPr>
              <a:t>‹#›</a:t>
            </a:fld>
            <a:endParaRPr lang="en-US" altLang="en-US"/>
          </a:p>
        </p:txBody>
      </p:sp>
    </p:spTree>
    <p:extLst>
      <p:ext uri="{BB962C8B-B14F-4D97-AF65-F5344CB8AC3E}">
        <p14:creationId xmlns:p14="http://schemas.microsoft.com/office/powerpoint/2010/main" val="978106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0926-6592-4BCB-A0E6-4EBCBBD4DB0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20AA6A-66B3-4B65-8F44-759517456D6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B2391F18-16A0-4A62-B1C9-5E984F0EAB8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FCE46B6-275D-4A6F-ACC2-AD1C1E004B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6C861CF-1AC1-4EF7-80BB-81977E541A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015700C-3084-455B-BEEA-C567916636F3}"/>
              </a:ext>
            </a:extLst>
          </p:cNvPr>
          <p:cNvSpPr>
            <a:spLocks noGrp="1" noChangeArrowheads="1"/>
          </p:cNvSpPr>
          <p:nvPr>
            <p:ph type="sldNum" sz="quarter" idx="12"/>
          </p:nvPr>
        </p:nvSpPr>
        <p:spPr>
          <a:ln/>
        </p:spPr>
        <p:txBody>
          <a:bodyPr/>
          <a:lstStyle>
            <a:lvl1pPr>
              <a:defRPr/>
            </a:lvl1pPr>
          </a:lstStyle>
          <a:p>
            <a:pPr>
              <a:defRPr/>
            </a:pPr>
            <a:fld id="{2E3D7262-5A3A-4387-A0F1-4E506989DF72}" type="slidenum">
              <a:rPr lang="en-US" altLang="en-US"/>
              <a:pPr>
                <a:defRPr/>
              </a:pPr>
              <a:t>‹#›</a:t>
            </a:fld>
            <a:endParaRPr lang="en-US" altLang="en-US"/>
          </a:p>
        </p:txBody>
      </p:sp>
    </p:spTree>
    <p:extLst>
      <p:ext uri="{BB962C8B-B14F-4D97-AF65-F5344CB8AC3E}">
        <p14:creationId xmlns:p14="http://schemas.microsoft.com/office/powerpoint/2010/main" val="327844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E76A-07E2-4207-A738-059B24D7C7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8D144-6E2D-4F7C-8EE9-674F8576DB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DB9144-EB69-4240-968A-91902BDBE2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998AA85-0A23-4A53-9D32-431E264A31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EC9F34A-96FD-4085-81F2-072D82CA9E47}"/>
              </a:ext>
            </a:extLst>
          </p:cNvPr>
          <p:cNvSpPr>
            <a:spLocks noGrp="1" noChangeArrowheads="1"/>
          </p:cNvSpPr>
          <p:nvPr>
            <p:ph type="sldNum" sz="quarter" idx="12"/>
          </p:nvPr>
        </p:nvSpPr>
        <p:spPr>
          <a:ln/>
        </p:spPr>
        <p:txBody>
          <a:bodyPr/>
          <a:lstStyle>
            <a:lvl1pPr>
              <a:defRPr/>
            </a:lvl1pPr>
          </a:lstStyle>
          <a:p>
            <a:pPr>
              <a:defRPr/>
            </a:pPr>
            <a:fld id="{B92F689A-B6F6-479E-B94C-A21E2E34B3FF}" type="slidenum">
              <a:rPr lang="en-US" altLang="en-US"/>
              <a:pPr>
                <a:defRPr/>
              </a:pPr>
              <a:t>‹#›</a:t>
            </a:fld>
            <a:endParaRPr lang="en-US" altLang="en-US"/>
          </a:p>
        </p:txBody>
      </p:sp>
    </p:spTree>
    <p:extLst>
      <p:ext uri="{BB962C8B-B14F-4D97-AF65-F5344CB8AC3E}">
        <p14:creationId xmlns:p14="http://schemas.microsoft.com/office/powerpoint/2010/main" val="2813736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1B5D5-A693-42C8-82CF-7159AD520F8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63A81F-B764-48C2-8592-31D9B16E8201}"/>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0C2B70-5FE2-40F0-877A-8FF85E1866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B9428B2-3742-45C0-8A83-62D943DB24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99FBF60-8C51-4834-9AD7-F4664CAE3CC7}"/>
              </a:ext>
            </a:extLst>
          </p:cNvPr>
          <p:cNvSpPr>
            <a:spLocks noGrp="1" noChangeArrowheads="1"/>
          </p:cNvSpPr>
          <p:nvPr>
            <p:ph type="sldNum" sz="quarter" idx="12"/>
          </p:nvPr>
        </p:nvSpPr>
        <p:spPr>
          <a:ln/>
        </p:spPr>
        <p:txBody>
          <a:bodyPr/>
          <a:lstStyle>
            <a:lvl1pPr>
              <a:defRPr/>
            </a:lvl1pPr>
          </a:lstStyle>
          <a:p>
            <a:pPr>
              <a:defRPr/>
            </a:pPr>
            <a:fld id="{67B4CC0A-5591-495D-972D-965F5893E74F}" type="slidenum">
              <a:rPr lang="en-US" altLang="en-US"/>
              <a:pPr>
                <a:defRPr/>
              </a:pPr>
              <a:t>‹#›</a:t>
            </a:fld>
            <a:endParaRPr lang="en-US" altLang="en-US"/>
          </a:p>
        </p:txBody>
      </p:sp>
    </p:spTree>
    <p:extLst>
      <p:ext uri="{BB962C8B-B14F-4D97-AF65-F5344CB8AC3E}">
        <p14:creationId xmlns:p14="http://schemas.microsoft.com/office/powerpoint/2010/main" val="188213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86BA-AA69-4F32-B2B5-7800E3FB47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0F9E8-9F8A-41A0-B276-CC05CE73F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3D3E4D5-62FE-4B89-A70F-D0EBF35B2A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458512-CC09-4BF1-AFB2-80019CD202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F08CBB-1BCD-4DF9-B4C0-1B5762596D03}"/>
              </a:ext>
            </a:extLst>
          </p:cNvPr>
          <p:cNvSpPr>
            <a:spLocks noGrp="1" noChangeArrowheads="1"/>
          </p:cNvSpPr>
          <p:nvPr>
            <p:ph type="sldNum" sz="quarter" idx="12"/>
          </p:nvPr>
        </p:nvSpPr>
        <p:spPr>
          <a:ln/>
        </p:spPr>
        <p:txBody>
          <a:bodyPr/>
          <a:lstStyle>
            <a:lvl1pPr>
              <a:defRPr/>
            </a:lvl1pPr>
          </a:lstStyle>
          <a:p>
            <a:pPr>
              <a:defRPr/>
            </a:pPr>
            <a:fld id="{7ED091FC-FA2C-4A5E-83C2-162B4F598BD4}" type="slidenum">
              <a:rPr lang="en-US" altLang="en-US"/>
              <a:pPr>
                <a:defRPr/>
              </a:pPr>
              <a:t>‹#›</a:t>
            </a:fld>
            <a:endParaRPr lang="en-US" altLang="en-US"/>
          </a:p>
        </p:txBody>
      </p:sp>
    </p:spTree>
    <p:extLst>
      <p:ext uri="{BB962C8B-B14F-4D97-AF65-F5344CB8AC3E}">
        <p14:creationId xmlns:p14="http://schemas.microsoft.com/office/powerpoint/2010/main" val="205862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7D30-05E8-4BD7-9251-6CA759F94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5A3E2-2154-4662-94F5-37AD98A194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A473BF-C30C-4E70-84E9-04A8B4D28C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C23398D-9728-401D-84A3-7461FCA383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A4566BD-B6A2-41D4-A056-E0B882AD437E}"/>
              </a:ext>
            </a:extLst>
          </p:cNvPr>
          <p:cNvSpPr>
            <a:spLocks noGrp="1" noChangeArrowheads="1"/>
          </p:cNvSpPr>
          <p:nvPr>
            <p:ph type="sldNum" sz="quarter" idx="12"/>
          </p:nvPr>
        </p:nvSpPr>
        <p:spPr>
          <a:ln/>
        </p:spPr>
        <p:txBody>
          <a:bodyPr/>
          <a:lstStyle>
            <a:lvl1pPr>
              <a:defRPr/>
            </a:lvl1pPr>
          </a:lstStyle>
          <a:p>
            <a:pPr>
              <a:defRPr/>
            </a:pPr>
            <a:fld id="{8831D693-66E4-42FA-B144-3371AB653758}" type="slidenum">
              <a:rPr lang="en-US" altLang="en-US"/>
              <a:pPr>
                <a:defRPr/>
              </a:pPr>
              <a:t>‹#›</a:t>
            </a:fld>
            <a:endParaRPr lang="en-US" altLang="en-US"/>
          </a:p>
        </p:txBody>
      </p:sp>
    </p:spTree>
    <p:extLst>
      <p:ext uri="{BB962C8B-B14F-4D97-AF65-F5344CB8AC3E}">
        <p14:creationId xmlns:p14="http://schemas.microsoft.com/office/powerpoint/2010/main" val="238434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3041-C9A1-4F9C-9056-E7F9E611AA5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0265A-31AD-4A9A-850F-25D207F9500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1BBAF85-790E-4874-9A45-E011E639FE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09F27A9-E70D-4D7A-B222-3F9211B85E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3CAE91-AC18-4C9E-AF85-F77B6CEF3CDD}"/>
              </a:ext>
            </a:extLst>
          </p:cNvPr>
          <p:cNvSpPr>
            <a:spLocks noGrp="1" noChangeArrowheads="1"/>
          </p:cNvSpPr>
          <p:nvPr>
            <p:ph type="sldNum" sz="quarter" idx="12"/>
          </p:nvPr>
        </p:nvSpPr>
        <p:spPr>
          <a:ln/>
        </p:spPr>
        <p:txBody>
          <a:bodyPr/>
          <a:lstStyle>
            <a:lvl1pPr>
              <a:defRPr/>
            </a:lvl1pPr>
          </a:lstStyle>
          <a:p>
            <a:pPr>
              <a:defRPr/>
            </a:pPr>
            <a:fld id="{FF8CBB6B-2DE4-47D3-B2DF-C5A2383252F8}" type="slidenum">
              <a:rPr lang="en-US" altLang="en-US"/>
              <a:pPr>
                <a:defRPr/>
              </a:pPr>
              <a:t>‹#›</a:t>
            </a:fld>
            <a:endParaRPr lang="en-US" altLang="en-US"/>
          </a:p>
        </p:txBody>
      </p:sp>
    </p:spTree>
    <p:extLst>
      <p:ext uri="{BB962C8B-B14F-4D97-AF65-F5344CB8AC3E}">
        <p14:creationId xmlns:p14="http://schemas.microsoft.com/office/powerpoint/2010/main" val="2727105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60D6-1D84-442F-956F-D85640BD1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BB402-3C67-41BF-81A7-23CB96C8BF30}"/>
              </a:ext>
            </a:extLst>
          </p:cNvPr>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D1CAA-B227-4B03-956E-3772ED9D1B88}"/>
              </a:ext>
            </a:extLst>
          </p:cNvPr>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CCCE42-560E-465A-9135-F22270D178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49C5880-5565-426B-B680-8350164A34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AA79187-ADDD-426F-B0D7-63791A7B5E56}"/>
              </a:ext>
            </a:extLst>
          </p:cNvPr>
          <p:cNvSpPr>
            <a:spLocks noGrp="1" noChangeArrowheads="1"/>
          </p:cNvSpPr>
          <p:nvPr>
            <p:ph type="sldNum" sz="quarter" idx="12"/>
          </p:nvPr>
        </p:nvSpPr>
        <p:spPr>
          <a:ln/>
        </p:spPr>
        <p:txBody>
          <a:bodyPr/>
          <a:lstStyle>
            <a:lvl1pPr>
              <a:defRPr/>
            </a:lvl1pPr>
          </a:lstStyle>
          <a:p>
            <a:pPr>
              <a:defRPr/>
            </a:pPr>
            <a:fld id="{9B1FB2EA-95B2-40DA-8953-B1D061A5E8F0}" type="slidenum">
              <a:rPr lang="en-US" altLang="en-US"/>
              <a:pPr>
                <a:defRPr/>
              </a:pPr>
              <a:t>‹#›</a:t>
            </a:fld>
            <a:endParaRPr lang="en-US" altLang="en-US"/>
          </a:p>
        </p:txBody>
      </p:sp>
    </p:spTree>
    <p:extLst>
      <p:ext uri="{BB962C8B-B14F-4D97-AF65-F5344CB8AC3E}">
        <p14:creationId xmlns:p14="http://schemas.microsoft.com/office/powerpoint/2010/main" val="2401133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4CC8-9DD4-4829-8BFA-A72F56F4695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6C28B-2954-4325-9B56-E495C90C9EC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373DFC-457E-45F6-A8CD-A009296B5CA2}"/>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BD2232-437D-4E45-9C0A-60DE604329B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E69D2-978C-4AA6-B2CA-3F81DD1903F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F80B19B-CD66-496B-A296-85E936EEBB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281D637-F01A-49DC-9D49-9A43316E3E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AC127C1-7F07-43BE-B6D0-56A0E80864D7}"/>
              </a:ext>
            </a:extLst>
          </p:cNvPr>
          <p:cNvSpPr>
            <a:spLocks noGrp="1" noChangeArrowheads="1"/>
          </p:cNvSpPr>
          <p:nvPr>
            <p:ph type="sldNum" sz="quarter" idx="12"/>
          </p:nvPr>
        </p:nvSpPr>
        <p:spPr>
          <a:ln/>
        </p:spPr>
        <p:txBody>
          <a:bodyPr/>
          <a:lstStyle>
            <a:lvl1pPr>
              <a:defRPr/>
            </a:lvl1pPr>
          </a:lstStyle>
          <a:p>
            <a:pPr>
              <a:defRPr/>
            </a:pPr>
            <a:fld id="{B30197C5-7286-4D78-ACF9-521314AA8ED9}" type="slidenum">
              <a:rPr lang="en-US" altLang="en-US"/>
              <a:pPr>
                <a:defRPr/>
              </a:pPr>
              <a:t>‹#›</a:t>
            </a:fld>
            <a:endParaRPr lang="en-US" altLang="en-US"/>
          </a:p>
        </p:txBody>
      </p:sp>
    </p:spTree>
    <p:extLst>
      <p:ext uri="{BB962C8B-B14F-4D97-AF65-F5344CB8AC3E}">
        <p14:creationId xmlns:p14="http://schemas.microsoft.com/office/powerpoint/2010/main" val="952922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7295-87BC-438E-9BF3-5AE58D442E8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AAB8AA-EDF1-42CC-8036-D31314CA06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53D8395-C4A2-4BE7-8500-04ACE7D819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A996CDA-4F56-4C63-B07C-87044D1157FE}"/>
              </a:ext>
            </a:extLst>
          </p:cNvPr>
          <p:cNvSpPr>
            <a:spLocks noGrp="1" noChangeArrowheads="1"/>
          </p:cNvSpPr>
          <p:nvPr>
            <p:ph type="sldNum" sz="quarter" idx="12"/>
          </p:nvPr>
        </p:nvSpPr>
        <p:spPr>
          <a:ln/>
        </p:spPr>
        <p:txBody>
          <a:bodyPr/>
          <a:lstStyle>
            <a:lvl1pPr>
              <a:defRPr/>
            </a:lvl1pPr>
          </a:lstStyle>
          <a:p>
            <a:pPr>
              <a:defRPr/>
            </a:pPr>
            <a:fld id="{C73E618C-59DA-4AE0-AA44-0BC0D90FE654}" type="slidenum">
              <a:rPr lang="en-US" altLang="en-US"/>
              <a:pPr>
                <a:defRPr/>
              </a:pPr>
              <a:t>‹#›</a:t>
            </a:fld>
            <a:endParaRPr lang="en-US" altLang="en-US"/>
          </a:p>
        </p:txBody>
      </p:sp>
    </p:spTree>
    <p:extLst>
      <p:ext uri="{BB962C8B-B14F-4D97-AF65-F5344CB8AC3E}">
        <p14:creationId xmlns:p14="http://schemas.microsoft.com/office/powerpoint/2010/main" val="21071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DBD8-3557-4CEC-BFC1-16CB998E9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0C5F-31DD-4327-9694-CFA1865A6D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2920D1-979A-4AA0-BF91-BD8C0C59A2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307003-1F99-4525-8EE0-BAE9ACB7FB4A}"/>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6" name="Footer Placeholder 5">
            <a:extLst>
              <a:ext uri="{FF2B5EF4-FFF2-40B4-BE49-F238E27FC236}">
                <a16:creationId xmlns:a16="http://schemas.microsoft.com/office/drawing/2014/main" id="{AC3A5F2F-9CFF-4AB4-AC2F-C807812C1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84834-B567-43DA-822E-4D33DE43E5CD}"/>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1054921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44C5C0-EBDA-4F4F-8796-38AB53BB8C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D6A3AEA-C67C-43FE-94C1-D01917A5F8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7E3777F-A3EB-43AA-9619-2C1BD630659D}"/>
              </a:ext>
            </a:extLst>
          </p:cNvPr>
          <p:cNvSpPr>
            <a:spLocks noGrp="1" noChangeArrowheads="1"/>
          </p:cNvSpPr>
          <p:nvPr>
            <p:ph type="sldNum" sz="quarter" idx="12"/>
          </p:nvPr>
        </p:nvSpPr>
        <p:spPr>
          <a:ln/>
        </p:spPr>
        <p:txBody>
          <a:bodyPr/>
          <a:lstStyle>
            <a:lvl1pPr>
              <a:defRPr/>
            </a:lvl1pPr>
          </a:lstStyle>
          <a:p>
            <a:pPr>
              <a:defRPr/>
            </a:pPr>
            <a:fld id="{E7B72DD4-F185-4E38-AFDD-F285D7DF4263}" type="slidenum">
              <a:rPr lang="en-US" altLang="en-US"/>
              <a:pPr>
                <a:defRPr/>
              </a:pPr>
              <a:t>‹#›</a:t>
            </a:fld>
            <a:endParaRPr lang="en-US" altLang="en-US"/>
          </a:p>
        </p:txBody>
      </p:sp>
    </p:spTree>
    <p:extLst>
      <p:ext uri="{BB962C8B-B14F-4D97-AF65-F5344CB8AC3E}">
        <p14:creationId xmlns:p14="http://schemas.microsoft.com/office/powerpoint/2010/main" val="1918570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7988-7D55-47D2-8CCD-7DFF7A25A70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CD676E-B7D7-4972-A018-62C5FD9DE74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BC06CB-3A23-4E4B-8310-1A8FDBFA829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B043C74-522E-4854-BF96-41532FFF94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4B38E36-C866-49FC-9F37-13877D98F6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CEE5D01-6A8D-4E0E-AA5A-F80BB26FC7B6}"/>
              </a:ext>
            </a:extLst>
          </p:cNvPr>
          <p:cNvSpPr>
            <a:spLocks noGrp="1" noChangeArrowheads="1"/>
          </p:cNvSpPr>
          <p:nvPr>
            <p:ph type="sldNum" sz="quarter" idx="12"/>
          </p:nvPr>
        </p:nvSpPr>
        <p:spPr>
          <a:ln/>
        </p:spPr>
        <p:txBody>
          <a:bodyPr/>
          <a:lstStyle>
            <a:lvl1pPr>
              <a:defRPr/>
            </a:lvl1pPr>
          </a:lstStyle>
          <a:p>
            <a:pPr>
              <a:defRPr/>
            </a:pPr>
            <a:fld id="{AB2F1103-DCE6-48D1-A30A-99E4D965D1E1}" type="slidenum">
              <a:rPr lang="en-US" altLang="en-US"/>
              <a:pPr>
                <a:defRPr/>
              </a:pPr>
              <a:t>‹#›</a:t>
            </a:fld>
            <a:endParaRPr lang="en-US" altLang="en-US"/>
          </a:p>
        </p:txBody>
      </p:sp>
    </p:spTree>
    <p:extLst>
      <p:ext uri="{BB962C8B-B14F-4D97-AF65-F5344CB8AC3E}">
        <p14:creationId xmlns:p14="http://schemas.microsoft.com/office/powerpoint/2010/main" val="338630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CF8C-1989-4DB7-B07B-78C953C8455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43A0E7-D7D3-46F7-ABAF-C8B8987C28D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791C1EE0-0C68-4234-A934-55EE2FE81A6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9FED1A8-C71C-465D-B819-9B33355D31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9A81E58-29C6-4BD0-B69A-43C7775B4B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CE3F205-F66F-44CB-86C2-6FA701FAB613}"/>
              </a:ext>
            </a:extLst>
          </p:cNvPr>
          <p:cNvSpPr>
            <a:spLocks noGrp="1" noChangeArrowheads="1"/>
          </p:cNvSpPr>
          <p:nvPr>
            <p:ph type="sldNum" sz="quarter" idx="12"/>
          </p:nvPr>
        </p:nvSpPr>
        <p:spPr>
          <a:ln/>
        </p:spPr>
        <p:txBody>
          <a:bodyPr/>
          <a:lstStyle>
            <a:lvl1pPr>
              <a:defRPr/>
            </a:lvl1pPr>
          </a:lstStyle>
          <a:p>
            <a:pPr>
              <a:defRPr/>
            </a:pPr>
            <a:fld id="{914615DA-D4A4-4F06-A001-9E5A0225292F}" type="slidenum">
              <a:rPr lang="en-US" altLang="en-US"/>
              <a:pPr>
                <a:defRPr/>
              </a:pPr>
              <a:t>‹#›</a:t>
            </a:fld>
            <a:endParaRPr lang="en-US" altLang="en-US"/>
          </a:p>
        </p:txBody>
      </p:sp>
    </p:spTree>
    <p:extLst>
      <p:ext uri="{BB962C8B-B14F-4D97-AF65-F5344CB8AC3E}">
        <p14:creationId xmlns:p14="http://schemas.microsoft.com/office/powerpoint/2010/main" val="1626794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DB79-312F-4D78-89C8-18C66B3F29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999990-E1E8-4572-85E5-DEA6B43EDC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32F056-8906-442A-B96F-C7C8B50946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671CED9-81F4-4718-B9B5-301EC0BF33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D9C0C59-BFEE-41CA-BAFE-898BC6E274AF}"/>
              </a:ext>
            </a:extLst>
          </p:cNvPr>
          <p:cNvSpPr>
            <a:spLocks noGrp="1" noChangeArrowheads="1"/>
          </p:cNvSpPr>
          <p:nvPr>
            <p:ph type="sldNum" sz="quarter" idx="12"/>
          </p:nvPr>
        </p:nvSpPr>
        <p:spPr>
          <a:ln/>
        </p:spPr>
        <p:txBody>
          <a:bodyPr/>
          <a:lstStyle>
            <a:lvl1pPr>
              <a:defRPr/>
            </a:lvl1pPr>
          </a:lstStyle>
          <a:p>
            <a:pPr>
              <a:defRPr/>
            </a:pPr>
            <a:fld id="{000B5405-55F8-4F0A-8CBA-843140ABED0D}" type="slidenum">
              <a:rPr lang="en-US" altLang="en-US"/>
              <a:pPr>
                <a:defRPr/>
              </a:pPr>
              <a:t>‹#›</a:t>
            </a:fld>
            <a:endParaRPr lang="en-US" altLang="en-US"/>
          </a:p>
        </p:txBody>
      </p:sp>
    </p:spTree>
    <p:extLst>
      <p:ext uri="{BB962C8B-B14F-4D97-AF65-F5344CB8AC3E}">
        <p14:creationId xmlns:p14="http://schemas.microsoft.com/office/powerpoint/2010/main" val="3595659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AF810D-7275-4EE7-A630-F05630029BDE}"/>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909342-46BD-46A0-8183-3A20CBA4D9B8}"/>
              </a:ext>
            </a:extLst>
          </p:cNvPr>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263D39-55A0-4FEA-BB1F-74146B1976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820FF40-EE56-4F1A-B293-6BA60FE3D6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3A63F45-19E3-4523-B19E-A9ED50B379C7}"/>
              </a:ext>
            </a:extLst>
          </p:cNvPr>
          <p:cNvSpPr>
            <a:spLocks noGrp="1" noChangeArrowheads="1"/>
          </p:cNvSpPr>
          <p:nvPr>
            <p:ph type="sldNum" sz="quarter" idx="12"/>
          </p:nvPr>
        </p:nvSpPr>
        <p:spPr>
          <a:ln/>
        </p:spPr>
        <p:txBody>
          <a:bodyPr/>
          <a:lstStyle>
            <a:lvl1pPr>
              <a:defRPr/>
            </a:lvl1pPr>
          </a:lstStyle>
          <a:p>
            <a:pPr>
              <a:defRPr/>
            </a:pPr>
            <a:fld id="{48D69DA6-6714-451A-A662-57F604356C43}" type="slidenum">
              <a:rPr lang="en-US" altLang="en-US"/>
              <a:pPr>
                <a:defRPr/>
              </a:pPr>
              <a:t>‹#›</a:t>
            </a:fld>
            <a:endParaRPr lang="en-US" altLang="en-US"/>
          </a:p>
        </p:txBody>
      </p:sp>
    </p:spTree>
    <p:extLst>
      <p:ext uri="{BB962C8B-B14F-4D97-AF65-F5344CB8AC3E}">
        <p14:creationId xmlns:p14="http://schemas.microsoft.com/office/powerpoint/2010/main" val="2867050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8E52-78C8-43FC-A220-0C8587ACF9C8}"/>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AC60593-7B2E-4262-A076-D5790DD485FB}"/>
              </a:ext>
            </a:extLst>
          </p:cNvPr>
          <p:cNvSpPr>
            <a:spLocks noGrp="1"/>
          </p:cNvSpPr>
          <p:nvPr>
            <p:ph sz="quarter" idx="1"/>
          </p:nvPr>
        </p:nvSpPr>
        <p:spPr>
          <a:xfrm>
            <a:off x="914400" y="1981200"/>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22BC81-65DB-4CB9-B295-57711CCB1C7B}"/>
              </a:ext>
            </a:extLst>
          </p:cNvPr>
          <p:cNvSpPr>
            <a:spLocks noGrp="1"/>
          </p:cNvSpPr>
          <p:nvPr>
            <p:ph sz="quarter" idx="2"/>
          </p:nvPr>
        </p:nvSpPr>
        <p:spPr>
          <a:xfrm>
            <a:off x="6197600" y="1981200"/>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BC04D-53C9-493E-B474-A348F1B207E9}"/>
              </a:ext>
            </a:extLst>
          </p:cNvPr>
          <p:cNvSpPr>
            <a:spLocks noGrp="1"/>
          </p:cNvSpPr>
          <p:nvPr>
            <p:ph type="body" sz="half" idx="3"/>
          </p:nvPr>
        </p:nvSpPr>
        <p:spPr>
          <a:xfrm>
            <a:off x="914400" y="4114800"/>
            <a:ext cx="103632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3C14761-D56A-40DB-80F5-F94349BA09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5257016-7AAC-4DDA-BBFC-70EF0F7144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75D8EF53-2B4E-424F-9BB7-8797AF3AE33E}"/>
              </a:ext>
            </a:extLst>
          </p:cNvPr>
          <p:cNvSpPr>
            <a:spLocks noGrp="1" noChangeArrowheads="1"/>
          </p:cNvSpPr>
          <p:nvPr>
            <p:ph type="sldNum" sz="quarter" idx="12"/>
          </p:nvPr>
        </p:nvSpPr>
        <p:spPr>
          <a:ln/>
        </p:spPr>
        <p:txBody>
          <a:bodyPr/>
          <a:lstStyle>
            <a:lvl1pPr>
              <a:defRPr/>
            </a:lvl1pPr>
          </a:lstStyle>
          <a:p>
            <a:pPr>
              <a:defRPr/>
            </a:pPr>
            <a:fld id="{2FD49BBA-8EE2-4D6A-A968-7DE95A3B3642}" type="slidenum">
              <a:rPr lang="en-US" altLang="en-US"/>
              <a:pPr>
                <a:defRPr/>
              </a:pPr>
              <a:t>‹#›</a:t>
            </a:fld>
            <a:endParaRPr lang="en-US" altLang="en-US"/>
          </a:p>
        </p:txBody>
      </p:sp>
    </p:spTree>
    <p:extLst>
      <p:ext uri="{BB962C8B-B14F-4D97-AF65-F5344CB8AC3E}">
        <p14:creationId xmlns:p14="http://schemas.microsoft.com/office/powerpoint/2010/main" val="354304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3CD-7E69-4969-991A-049076A11E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CD2E5A-9027-42BD-818D-D90AC8402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73C815-61DE-49A0-9597-6A8FF914EB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319E21-470C-44BC-9CE1-A82459F3A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7A3017-58F5-4CEA-B358-27B4A809AB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586B00-319D-4FA9-AB1B-04BB114F7657}"/>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8" name="Footer Placeholder 7">
            <a:extLst>
              <a:ext uri="{FF2B5EF4-FFF2-40B4-BE49-F238E27FC236}">
                <a16:creationId xmlns:a16="http://schemas.microsoft.com/office/drawing/2014/main" id="{5D98C5E7-FD32-4021-8EFF-E9747CA947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23F509-8935-49AB-9019-77A0DE56ED86}"/>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336815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23A7-74F8-4F32-BAF7-6CEA3F8948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ABEB6B-668C-4B3B-8B80-C83D51595727}"/>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4" name="Footer Placeholder 3">
            <a:extLst>
              <a:ext uri="{FF2B5EF4-FFF2-40B4-BE49-F238E27FC236}">
                <a16:creationId xmlns:a16="http://schemas.microsoft.com/office/drawing/2014/main" id="{A8405BB0-77AE-43C7-AA85-41CF5D0A35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3D3446-6DE9-48AC-A551-B16BAB70FE75}"/>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295500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02BB3-07B0-4258-939F-F25E7532B576}"/>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3" name="Footer Placeholder 2">
            <a:extLst>
              <a:ext uri="{FF2B5EF4-FFF2-40B4-BE49-F238E27FC236}">
                <a16:creationId xmlns:a16="http://schemas.microsoft.com/office/drawing/2014/main" id="{B2A5B09A-AD8B-414F-ACA2-BB2817B27D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98A94F-7D4C-4F33-9359-1DF21D43B18B}"/>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289627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E25-B270-4392-89B8-25F7ACD28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0F7989-2AE7-400A-93ED-C9ADE82333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6E11B-D1FE-43BF-87A5-918E20B1C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874407-8982-4076-A89E-94D05D07713D}"/>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6" name="Footer Placeholder 5">
            <a:extLst>
              <a:ext uri="{FF2B5EF4-FFF2-40B4-BE49-F238E27FC236}">
                <a16:creationId xmlns:a16="http://schemas.microsoft.com/office/drawing/2014/main" id="{F4E514D7-5BEF-4C22-B666-8A030F6F9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481B4-C4A8-4C56-8C23-A69837DEB7CB}"/>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1274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FF35-E07D-4E7A-A124-DD130BC08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D1FB54-EABA-458F-A84F-AAE8A948E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5AA1F4-938F-4F8D-9C6F-AB5568119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20B20E-38AE-494B-A971-AE8028ADCA33}"/>
              </a:ext>
            </a:extLst>
          </p:cNvPr>
          <p:cNvSpPr>
            <a:spLocks noGrp="1"/>
          </p:cNvSpPr>
          <p:nvPr>
            <p:ph type="dt" sz="half" idx="10"/>
          </p:nvPr>
        </p:nvSpPr>
        <p:spPr/>
        <p:txBody>
          <a:bodyPr/>
          <a:lstStyle/>
          <a:p>
            <a:fld id="{78316382-8F2E-495C-9F30-C375BC966D39}" type="datetimeFigureOut">
              <a:rPr lang="en-US" smtClean="0"/>
              <a:t>4/7/2018</a:t>
            </a:fld>
            <a:endParaRPr lang="en-US"/>
          </a:p>
        </p:txBody>
      </p:sp>
      <p:sp>
        <p:nvSpPr>
          <p:cNvPr id="6" name="Footer Placeholder 5">
            <a:extLst>
              <a:ext uri="{FF2B5EF4-FFF2-40B4-BE49-F238E27FC236}">
                <a16:creationId xmlns:a16="http://schemas.microsoft.com/office/drawing/2014/main" id="{B66931B7-39A8-4A84-8B81-8C1A8DCDE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8A940-C2A5-46F8-9FD6-799CEE609C90}"/>
              </a:ext>
            </a:extLst>
          </p:cNvPr>
          <p:cNvSpPr>
            <a:spLocks noGrp="1"/>
          </p:cNvSpPr>
          <p:nvPr>
            <p:ph type="sldNum" sz="quarter" idx="12"/>
          </p:nvPr>
        </p:nvSpPr>
        <p:spPr/>
        <p:txBody>
          <a:bodyPr/>
          <a:lstStyle/>
          <a:p>
            <a:fld id="{352F517F-B8CB-4364-930B-E78EE780DB12}" type="slidenum">
              <a:rPr lang="en-US" smtClean="0"/>
              <a:t>‹#›</a:t>
            </a:fld>
            <a:endParaRPr lang="en-US"/>
          </a:p>
        </p:txBody>
      </p:sp>
    </p:spTree>
    <p:extLst>
      <p:ext uri="{BB962C8B-B14F-4D97-AF65-F5344CB8AC3E}">
        <p14:creationId xmlns:p14="http://schemas.microsoft.com/office/powerpoint/2010/main" val="170903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09DA3-12F9-422B-9447-7264CBF36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613294-0798-48D7-A755-C7BD0E363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0D1B8-6E4B-4F7A-9D20-FB0FD95DD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16382-8F2E-495C-9F30-C375BC966D39}" type="datetimeFigureOut">
              <a:rPr lang="en-US" smtClean="0"/>
              <a:t>4/7/2018</a:t>
            </a:fld>
            <a:endParaRPr lang="en-US"/>
          </a:p>
        </p:txBody>
      </p:sp>
      <p:sp>
        <p:nvSpPr>
          <p:cNvPr id="5" name="Footer Placeholder 4">
            <a:extLst>
              <a:ext uri="{FF2B5EF4-FFF2-40B4-BE49-F238E27FC236}">
                <a16:creationId xmlns:a16="http://schemas.microsoft.com/office/drawing/2014/main" id="{A3033077-440E-408A-921F-8E1863D87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39874F-B41A-4477-B5F8-43AAD6F7F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F517F-B8CB-4364-930B-E78EE780DB12}" type="slidenum">
              <a:rPr lang="en-US" smtClean="0"/>
              <a:t>‹#›</a:t>
            </a:fld>
            <a:endParaRPr lang="en-US"/>
          </a:p>
        </p:txBody>
      </p:sp>
    </p:spTree>
    <p:extLst>
      <p:ext uri="{BB962C8B-B14F-4D97-AF65-F5344CB8AC3E}">
        <p14:creationId xmlns:p14="http://schemas.microsoft.com/office/powerpoint/2010/main" val="242025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DDF364F-0225-4BA0-8294-51FFE2F7A667}"/>
              </a:ext>
            </a:extLst>
          </p:cNvPr>
          <p:cNvSpPr>
            <a:spLocks noGrp="1" noChangeArrowheads="1"/>
          </p:cNvSpPr>
          <p:nvPr>
            <p:ph type="title"/>
          </p:nvPr>
        </p:nvSpPr>
        <p:spPr bwMode="auto">
          <a:xfrm>
            <a:off x="406400" y="76200"/>
            <a:ext cx="11379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57348" name="Text Box 4">
            <a:extLst>
              <a:ext uri="{FF2B5EF4-FFF2-40B4-BE49-F238E27FC236}">
                <a16:creationId xmlns:a16="http://schemas.microsoft.com/office/drawing/2014/main" id="{1CABBD82-B79B-4864-A261-C7AFDBFF0739}"/>
              </a:ext>
            </a:extLst>
          </p:cNvPr>
          <p:cNvSpPr txBox="1">
            <a:spLocks noChangeArrowheads="1"/>
          </p:cNvSpPr>
          <p:nvPr/>
        </p:nvSpPr>
        <p:spPr bwMode="auto">
          <a:xfrm>
            <a:off x="304800" y="6537326"/>
            <a:ext cx="7315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000"/>
              <a:t>Copyright © 2008 Pearson Education Inc., publishing as Pearson Addison-Wesley</a:t>
            </a:r>
          </a:p>
        </p:txBody>
      </p:sp>
      <p:sp>
        <p:nvSpPr>
          <p:cNvPr id="57349" name="Line 5">
            <a:extLst>
              <a:ext uri="{FF2B5EF4-FFF2-40B4-BE49-F238E27FC236}">
                <a16:creationId xmlns:a16="http://schemas.microsoft.com/office/drawing/2014/main" id="{85F09578-01E1-4C4A-96F4-7D451478396D}"/>
              </a:ext>
            </a:extLst>
          </p:cNvPr>
          <p:cNvSpPr>
            <a:spLocks noChangeShapeType="1"/>
          </p:cNvSpPr>
          <p:nvPr/>
        </p:nvSpPr>
        <p:spPr bwMode="auto">
          <a:xfrm>
            <a:off x="406400" y="6553200"/>
            <a:ext cx="113792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0" name="Line 6">
            <a:extLst>
              <a:ext uri="{FF2B5EF4-FFF2-40B4-BE49-F238E27FC236}">
                <a16:creationId xmlns:a16="http://schemas.microsoft.com/office/drawing/2014/main" id="{18BCD09F-96EB-4B48-B844-34DF43BEE82D}"/>
              </a:ext>
            </a:extLst>
          </p:cNvPr>
          <p:cNvSpPr>
            <a:spLocks noChangeShapeType="1"/>
          </p:cNvSpPr>
          <p:nvPr/>
        </p:nvSpPr>
        <p:spPr bwMode="auto">
          <a:xfrm>
            <a:off x="406400" y="609600"/>
            <a:ext cx="113792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3" name="Rectangle 9">
            <a:extLst>
              <a:ext uri="{FF2B5EF4-FFF2-40B4-BE49-F238E27FC236}">
                <a16:creationId xmlns:a16="http://schemas.microsoft.com/office/drawing/2014/main" id="{EDAC9FE9-A92E-4170-B9E2-58A71A4C3C9F}"/>
              </a:ext>
            </a:extLst>
          </p:cNvPr>
          <p:cNvSpPr>
            <a:spLocks noGrp="1" noChangeArrowheads="1"/>
          </p:cNvSpPr>
          <p:nvPr>
            <p:ph type="body" idx="1"/>
          </p:nvPr>
        </p:nvSpPr>
        <p:spPr bwMode="auto">
          <a:xfrm>
            <a:off x="304800" y="685801"/>
            <a:ext cx="114808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a:t>Click to edit Master text styles</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Tree>
    <p:extLst>
      <p:ext uri="{BB962C8B-B14F-4D97-AF65-F5344CB8AC3E}">
        <p14:creationId xmlns:p14="http://schemas.microsoft.com/office/powerpoint/2010/main" val="748660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50850" indent="-450850" algn="l" rtl="0" fontAlgn="base">
        <a:lnSpc>
          <a:spcPct val="90000"/>
        </a:lnSpc>
        <a:spcBef>
          <a:spcPct val="0"/>
        </a:spcBef>
        <a:spcAft>
          <a:spcPct val="0"/>
        </a:spcAft>
        <a:defRPr sz="3000" b="1" kern="1200">
          <a:solidFill>
            <a:srgbClr val="D33325"/>
          </a:solidFill>
          <a:latin typeface="+mj-lt"/>
          <a:ea typeface="+mj-ea"/>
          <a:cs typeface="+mj-cs"/>
        </a:defRPr>
      </a:lvl1pPr>
      <a:lvl2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2pPr>
      <a:lvl3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3pPr>
      <a:lvl4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4pPr>
      <a:lvl5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5pPr>
      <a:lvl6pPr marL="908050" indent="-450850" algn="l" rtl="0" fontAlgn="base">
        <a:lnSpc>
          <a:spcPct val="90000"/>
        </a:lnSpc>
        <a:spcBef>
          <a:spcPct val="0"/>
        </a:spcBef>
        <a:spcAft>
          <a:spcPct val="0"/>
        </a:spcAft>
        <a:defRPr sz="3000" b="1">
          <a:solidFill>
            <a:srgbClr val="D33325"/>
          </a:solidFill>
          <a:latin typeface="Arial" panose="020B0604020202020204" pitchFamily="34" charset="0"/>
        </a:defRPr>
      </a:lvl6pPr>
      <a:lvl7pPr marL="1365250" indent="-450850" algn="l" rtl="0" fontAlgn="base">
        <a:lnSpc>
          <a:spcPct val="90000"/>
        </a:lnSpc>
        <a:spcBef>
          <a:spcPct val="0"/>
        </a:spcBef>
        <a:spcAft>
          <a:spcPct val="0"/>
        </a:spcAft>
        <a:defRPr sz="3000" b="1">
          <a:solidFill>
            <a:srgbClr val="D33325"/>
          </a:solidFill>
          <a:latin typeface="Arial" panose="020B0604020202020204" pitchFamily="34" charset="0"/>
        </a:defRPr>
      </a:lvl7pPr>
      <a:lvl8pPr marL="1822450" indent="-450850" algn="l" rtl="0" fontAlgn="base">
        <a:lnSpc>
          <a:spcPct val="90000"/>
        </a:lnSpc>
        <a:spcBef>
          <a:spcPct val="0"/>
        </a:spcBef>
        <a:spcAft>
          <a:spcPct val="0"/>
        </a:spcAft>
        <a:defRPr sz="3000" b="1">
          <a:solidFill>
            <a:srgbClr val="D33325"/>
          </a:solidFill>
          <a:latin typeface="Arial" panose="020B0604020202020204" pitchFamily="34" charset="0"/>
        </a:defRPr>
      </a:lvl8pPr>
      <a:lvl9pPr marL="2279650" indent="-450850" algn="l" rtl="0" fontAlgn="base">
        <a:lnSpc>
          <a:spcPct val="90000"/>
        </a:lnSpc>
        <a:spcBef>
          <a:spcPct val="0"/>
        </a:spcBef>
        <a:spcAft>
          <a:spcPct val="0"/>
        </a:spcAft>
        <a:defRPr sz="3000" b="1">
          <a:solidFill>
            <a:srgbClr val="D33325"/>
          </a:solidFill>
          <a:latin typeface="Arial" panose="020B0604020202020204" pitchFamily="34" charset="0"/>
        </a:defRPr>
      </a:lvl9pPr>
    </p:titleStyle>
    <p:bodyStyle>
      <a:lvl1pPr algn="l" rtl="0" fontAlgn="base">
        <a:spcBef>
          <a:spcPct val="45000"/>
        </a:spcBef>
        <a:spcAft>
          <a:spcPct val="20000"/>
        </a:spcAft>
        <a:buClr>
          <a:srgbClr val="0066CC"/>
        </a:buClr>
        <a:defRPr sz="3000" kern="1200">
          <a:solidFill>
            <a:schemeClr val="tx1"/>
          </a:solidFill>
          <a:latin typeface="+mn-lt"/>
          <a:ea typeface="+mn-ea"/>
          <a:cs typeface="+mn-cs"/>
        </a:defRPr>
      </a:lvl1pPr>
      <a:lvl2pPr marL="514350" indent="-400050" algn="l" rtl="0" fontAlgn="base">
        <a:spcBef>
          <a:spcPct val="45000"/>
        </a:spcBef>
        <a:spcAft>
          <a:spcPct val="20000"/>
        </a:spcAft>
        <a:buClr>
          <a:srgbClr val="D33325"/>
        </a:buClr>
        <a:buFont typeface="Arial" panose="020B0604020202020204" pitchFamily="34" charset="0"/>
        <a:buChar char="•"/>
        <a:defRPr sz="3000" kern="1200">
          <a:solidFill>
            <a:schemeClr val="tx1"/>
          </a:solidFill>
          <a:latin typeface="+mn-lt"/>
          <a:ea typeface="+mn-ea"/>
          <a:cs typeface="+mn-cs"/>
        </a:defRPr>
      </a:lvl2pPr>
      <a:lvl3pPr marL="1254125" indent="-450850" algn="l" rtl="0" fontAlgn="base">
        <a:spcBef>
          <a:spcPct val="45000"/>
        </a:spcBef>
        <a:spcAft>
          <a:spcPct val="20000"/>
        </a:spcAft>
        <a:buClr>
          <a:srgbClr val="D33325"/>
        </a:buClr>
        <a:buFont typeface="Arial" panose="020B0604020202020204" pitchFamily="34" charset="0"/>
        <a:buChar char="–"/>
        <a:defRPr sz="2800" kern="1200">
          <a:solidFill>
            <a:schemeClr val="tx1"/>
          </a:solidFill>
          <a:latin typeface="+mn-lt"/>
          <a:ea typeface="+mn-ea"/>
          <a:cs typeface="+mn-cs"/>
        </a:defRPr>
      </a:lvl3pPr>
      <a:lvl4pPr marL="1828800" indent="-342900"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4pPr>
      <a:lvl5pPr marL="2286000" indent="-334963"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5E249F-9830-4655-9128-D8098F83D96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0A26CA3-C51E-4E75-9268-6CEF13D4111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10DD4D-1302-4B9D-B7D5-D5F523B82C9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en-US"/>
          </a:p>
        </p:txBody>
      </p:sp>
      <p:sp>
        <p:nvSpPr>
          <p:cNvPr id="1029" name="Rectangle 5">
            <a:extLst>
              <a:ext uri="{FF2B5EF4-FFF2-40B4-BE49-F238E27FC236}">
                <a16:creationId xmlns:a16="http://schemas.microsoft.com/office/drawing/2014/main" id="{46472DDC-F1B5-4885-BED6-280CAE85970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en-US"/>
          </a:p>
        </p:txBody>
      </p:sp>
      <p:sp>
        <p:nvSpPr>
          <p:cNvPr id="1030" name="Rectangle 6">
            <a:extLst>
              <a:ext uri="{FF2B5EF4-FFF2-40B4-BE49-F238E27FC236}">
                <a16:creationId xmlns:a16="http://schemas.microsoft.com/office/drawing/2014/main" id="{B0BC61C8-1F0D-487E-BA7C-3EC50DA8D50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B1BB092A-0AF5-4E7A-A10C-872D719D3855}" type="slidenum">
              <a:rPr lang="en-US" altLang="en-US"/>
              <a:pPr>
                <a:defRPr/>
              </a:pPr>
              <a:t>‹#›</a:t>
            </a:fld>
            <a:endParaRPr lang="en-US" altLang="en-US"/>
          </a:p>
        </p:txBody>
      </p:sp>
    </p:spTree>
    <p:extLst>
      <p:ext uri="{BB962C8B-B14F-4D97-AF65-F5344CB8AC3E}">
        <p14:creationId xmlns:p14="http://schemas.microsoft.com/office/powerpoint/2010/main" val="35057052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ECA97B-FC18-47AB-B85E-100628BEFA5A}"/>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BC7D5BF-A4B0-4828-9D3F-2EA633A89839}"/>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A93140-021F-4C2D-804D-70B5F22B7DAA}"/>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7262A84D-373C-4C54-AAA4-A6A10AF1090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CA56714F-9CDD-4D8A-8B79-6E173D2B5D5F}"/>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A764CAE-252D-41F6-9A3B-3AE1954BDED7}" type="slidenum">
              <a:rPr lang="en-US" altLang="en-US"/>
              <a:pPr>
                <a:defRPr/>
              </a:pPr>
              <a:t>‹#›</a:t>
            </a:fld>
            <a:endParaRPr lang="en-US" altLang="en-US"/>
          </a:p>
        </p:txBody>
      </p:sp>
    </p:spTree>
    <p:extLst>
      <p:ext uri="{BB962C8B-B14F-4D97-AF65-F5344CB8AC3E}">
        <p14:creationId xmlns:p14="http://schemas.microsoft.com/office/powerpoint/2010/main" val="27045100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9.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6AF20EF-09E1-40BD-8115-4DE8D5326379}"/>
              </a:ext>
            </a:extLst>
          </p:cNvPr>
          <p:cNvSpPr>
            <a:spLocks noGrp="1" noChangeArrowheads="1"/>
          </p:cNvSpPr>
          <p:nvPr>
            <p:ph type="ctrTitle"/>
          </p:nvPr>
        </p:nvSpPr>
        <p:spPr>
          <a:xfrm>
            <a:off x="1799169" y="1232035"/>
            <a:ext cx="11612033" cy="812530"/>
          </a:xfrm>
        </p:spPr>
        <p:txBody>
          <a:bodyPr/>
          <a:lstStyle/>
          <a:p>
            <a:r>
              <a:rPr lang="en-US" altLang="en-US" sz="5200">
                <a:latin typeface="Times New Roman" panose="02020603050405020304" pitchFamily="18" charset="0"/>
              </a:rPr>
              <a:t>Chapter 37</a:t>
            </a:r>
            <a:endParaRPr lang="en-US" altLang="en-US">
              <a:latin typeface="Times New Roman" panose="02020603050405020304" pitchFamily="18" charset="0"/>
            </a:endParaRPr>
          </a:p>
        </p:txBody>
      </p:sp>
      <p:sp>
        <p:nvSpPr>
          <p:cNvPr id="79875" name="Rectangle 3">
            <a:extLst>
              <a:ext uri="{FF2B5EF4-FFF2-40B4-BE49-F238E27FC236}">
                <a16:creationId xmlns:a16="http://schemas.microsoft.com/office/drawing/2014/main" id="{B4129FDD-2C45-4DD9-971D-60121807A81F}"/>
              </a:ext>
            </a:extLst>
          </p:cNvPr>
          <p:cNvSpPr>
            <a:spLocks noGrp="1" noChangeArrowheads="1"/>
          </p:cNvSpPr>
          <p:nvPr>
            <p:ph type="subTitle" idx="1"/>
          </p:nvPr>
        </p:nvSpPr>
        <p:spPr>
          <a:xfrm>
            <a:off x="3657600" y="2441575"/>
            <a:ext cx="6781800" cy="938719"/>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r>
              <a:rPr lang="en-US" altLang="en-US">
                <a:latin typeface="Times New Roman" panose="02020603050405020304" pitchFamily="18" charset="0"/>
              </a:rPr>
              <a:t>Relativity</a:t>
            </a:r>
          </a:p>
        </p:txBody>
      </p:sp>
    </p:spTree>
    <p:custDataLst>
      <p:tags r:id="rId1"/>
    </p:custDataLst>
    <p:extLst>
      <p:ext uri="{BB962C8B-B14F-4D97-AF65-F5344CB8AC3E}">
        <p14:creationId xmlns:p14="http://schemas.microsoft.com/office/powerpoint/2010/main" val="239108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3D011043-1D56-4AE8-B6D1-398C51BC94BD}"/>
              </a:ext>
            </a:extLst>
          </p:cNvPr>
          <p:cNvSpPr txBox="1">
            <a:spLocks noChangeArrowheads="1"/>
          </p:cNvSpPr>
          <p:nvPr/>
        </p:nvSpPr>
        <p:spPr bwMode="auto">
          <a:xfrm>
            <a:off x="1868489" y="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Simultaneity</a:t>
            </a:r>
          </a:p>
        </p:txBody>
      </p:sp>
      <p:sp>
        <p:nvSpPr>
          <p:cNvPr id="13315" name="Text Box 3">
            <a:extLst>
              <a:ext uri="{FF2B5EF4-FFF2-40B4-BE49-F238E27FC236}">
                <a16:creationId xmlns:a16="http://schemas.microsoft.com/office/drawing/2014/main" id="{2F10F640-AFFA-4980-83DE-DF11A6682553}"/>
              </a:ext>
            </a:extLst>
          </p:cNvPr>
          <p:cNvSpPr txBox="1">
            <a:spLocks noChangeArrowheads="1"/>
          </p:cNvSpPr>
          <p:nvPr/>
        </p:nvSpPr>
        <p:spPr bwMode="auto">
          <a:xfrm>
            <a:off x="1914526" y="712789"/>
            <a:ext cx="80994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Here, it is clear that if one observer sees the events as simultaneous, the other cannot, given that the speed of light is the same for each.</a:t>
            </a:r>
          </a:p>
        </p:txBody>
      </p:sp>
      <p:pic>
        <p:nvPicPr>
          <p:cNvPr id="13316" name="Picture 4" descr="26_05">
            <a:extLst>
              <a:ext uri="{FF2B5EF4-FFF2-40B4-BE49-F238E27FC236}">
                <a16:creationId xmlns:a16="http://schemas.microsoft.com/office/drawing/2014/main" id="{4227146C-29EA-4849-88F8-4F8A16D51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039" y="2135188"/>
            <a:ext cx="428783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16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981A8D14-9495-4529-8A74-177BBB32FADA}"/>
              </a:ext>
            </a:extLst>
          </p:cNvPr>
          <p:cNvSpPr txBox="1">
            <a:spLocks noChangeArrowheads="1"/>
          </p:cNvSpPr>
          <p:nvPr/>
        </p:nvSpPr>
        <p:spPr bwMode="auto">
          <a:xfrm>
            <a:off x="1868489" y="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Time Dilation and the Twin Paradox</a:t>
            </a:r>
          </a:p>
        </p:txBody>
      </p:sp>
      <p:sp>
        <p:nvSpPr>
          <p:cNvPr id="14339" name="Text Box 3">
            <a:extLst>
              <a:ext uri="{FF2B5EF4-FFF2-40B4-BE49-F238E27FC236}">
                <a16:creationId xmlns:a16="http://schemas.microsoft.com/office/drawing/2014/main" id="{C5040108-AD24-498C-B46D-6A2A40528FA6}"/>
              </a:ext>
            </a:extLst>
          </p:cNvPr>
          <p:cNvSpPr txBox="1">
            <a:spLocks noChangeArrowheads="1"/>
          </p:cNvSpPr>
          <p:nvPr/>
        </p:nvSpPr>
        <p:spPr bwMode="auto">
          <a:xfrm>
            <a:off x="1725613" y="569914"/>
            <a:ext cx="878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000099"/>
                </a:solidFill>
              </a:rPr>
              <a:t>A different thought experiment, using a clock consisting of a light beam and mirrors, shows that moving observers must disagree on the passage of time.</a:t>
            </a:r>
          </a:p>
        </p:txBody>
      </p:sp>
      <p:pic>
        <p:nvPicPr>
          <p:cNvPr id="14340" name="Picture 4" descr="26_06">
            <a:extLst>
              <a:ext uri="{FF2B5EF4-FFF2-40B4-BE49-F238E27FC236}">
                <a16:creationId xmlns:a16="http://schemas.microsoft.com/office/drawing/2014/main" id="{563530B9-623C-4C7D-A90D-82E8E0D8E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1797050"/>
            <a:ext cx="5459412"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14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6DB947FD-241F-485E-B86D-888C520B504E}"/>
              </a:ext>
            </a:extLst>
          </p:cNvPr>
          <p:cNvSpPr txBox="1">
            <a:spLocks noChangeArrowheads="1"/>
          </p:cNvSpPr>
          <p:nvPr/>
        </p:nvSpPr>
        <p:spPr bwMode="auto">
          <a:xfrm>
            <a:off x="1820864" y="534989"/>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Time Dilation and the Twin Paradox</a:t>
            </a:r>
          </a:p>
        </p:txBody>
      </p:sp>
      <p:sp>
        <p:nvSpPr>
          <p:cNvPr id="15363" name="Text Box 3">
            <a:extLst>
              <a:ext uri="{FF2B5EF4-FFF2-40B4-BE49-F238E27FC236}">
                <a16:creationId xmlns:a16="http://schemas.microsoft.com/office/drawing/2014/main" id="{E1B7BC1E-D454-4A63-AB91-6F3D78D28AF8}"/>
              </a:ext>
            </a:extLst>
          </p:cNvPr>
          <p:cNvSpPr txBox="1">
            <a:spLocks noChangeArrowheads="1"/>
          </p:cNvSpPr>
          <p:nvPr/>
        </p:nvSpPr>
        <p:spPr bwMode="auto">
          <a:xfrm>
            <a:off x="1927225" y="1530351"/>
            <a:ext cx="81470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Calculating the difference between clock “ticks,” we find that the interval in the moving frame is related to the interval in the clock’s rest frame:</a:t>
            </a:r>
          </a:p>
        </p:txBody>
      </p:sp>
      <p:pic>
        <p:nvPicPr>
          <p:cNvPr id="15364" name="Picture 4">
            <a:extLst>
              <a:ext uri="{FF2B5EF4-FFF2-40B4-BE49-F238E27FC236}">
                <a16:creationId xmlns:a16="http://schemas.microsoft.com/office/drawing/2014/main" id="{8E133D32-E34C-433D-AD00-12EC5DA1A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638" y="3962400"/>
            <a:ext cx="3181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5">
            <a:extLst>
              <a:ext uri="{FF2B5EF4-FFF2-40B4-BE49-F238E27FC236}">
                <a16:creationId xmlns:a16="http://schemas.microsoft.com/office/drawing/2014/main" id="{56D69892-CE84-4A04-822A-4EBAEA53E58A}"/>
              </a:ext>
            </a:extLst>
          </p:cNvPr>
          <p:cNvSpPr txBox="1">
            <a:spLocks noChangeArrowheads="1"/>
          </p:cNvSpPr>
          <p:nvPr/>
        </p:nvSpPr>
        <p:spPr bwMode="auto">
          <a:xfrm>
            <a:off x="7807326" y="4264026"/>
            <a:ext cx="157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(26-1a)</a:t>
            </a:r>
          </a:p>
        </p:txBody>
      </p:sp>
    </p:spTree>
    <p:extLst>
      <p:ext uri="{BB962C8B-B14F-4D97-AF65-F5344CB8AC3E}">
        <p14:creationId xmlns:p14="http://schemas.microsoft.com/office/powerpoint/2010/main" val="45155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52EF74CC-5C64-4E8F-8116-39B42D3169A4}"/>
              </a:ext>
            </a:extLst>
          </p:cNvPr>
          <p:cNvSpPr txBox="1">
            <a:spLocks noChangeArrowheads="1"/>
          </p:cNvSpPr>
          <p:nvPr/>
        </p:nvSpPr>
        <p:spPr bwMode="auto">
          <a:xfrm>
            <a:off x="1820864" y="534989"/>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Time Dilation and the Twin Paradox</a:t>
            </a:r>
          </a:p>
        </p:txBody>
      </p:sp>
      <p:sp>
        <p:nvSpPr>
          <p:cNvPr id="16387" name="Text Box 3">
            <a:extLst>
              <a:ext uri="{FF2B5EF4-FFF2-40B4-BE49-F238E27FC236}">
                <a16:creationId xmlns:a16="http://schemas.microsoft.com/office/drawing/2014/main" id="{35986CB8-412E-4564-B865-F100E97D8826}"/>
              </a:ext>
            </a:extLst>
          </p:cNvPr>
          <p:cNvSpPr txBox="1">
            <a:spLocks noChangeArrowheads="1"/>
          </p:cNvSpPr>
          <p:nvPr/>
        </p:nvSpPr>
        <p:spPr bwMode="auto">
          <a:xfrm>
            <a:off x="2106613" y="1449388"/>
            <a:ext cx="78724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The factor multiplying </a:t>
            </a:r>
            <a:r>
              <a:rPr lang="en-US" altLang="en-US" i="1">
                <a:solidFill>
                  <a:srgbClr val="000099"/>
                </a:solidFill>
                <a:latin typeface="Times New Roman" panose="02020603050405020304" pitchFamily="18" charset="0"/>
              </a:rPr>
              <a:t>t</a:t>
            </a:r>
            <a:r>
              <a:rPr lang="en-US" altLang="en-US" baseline="-25000">
                <a:solidFill>
                  <a:srgbClr val="000099"/>
                </a:solidFill>
              </a:rPr>
              <a:t>0</a:t>
            </a:r>
            <a:r>
              <a:rPr lang="en-US" altLang="en-US">
                <a:solidFill>
                  <a:srgbClr val="000099"/>
                </a:solidFill>
              </a:rPr>
              <a:t> occurs so often in relativity that it is given its own symbol, </a:t>
            </a:r>
            <a:r>
              <a:rPr lang="el-GR" altLang="en-US" i="1">
                <a:solidFill>
                  <a:srgbClr val="000099"/>
                </a:solidFill>
                <a:cs typeface="Arial" panose="020B0604020202020204" pitchFamily="34" charset="0"/>
              </a:rPr>
              <a:t>γ</a:t>
            </a:r>
            <a:r>
              <a:rPr lang="en-US" altLang="en-US">
                <a:solidFill>
                  <a:srgbClr val="000099"/>
                </a:solidFill>
                <a:cs typeface="Arial" panose="020B0604020202020204" pitchFamily="34" charset="0"/>
              </a:rPr>
              <a:t>.</a:t>
            </a:r>
            <a:endParaRPr lang="el-GR" altLang="en-US">
              <a:solidFill>
                <a:srgbClr val="000099"/>
              </a:solidFill>
              <a:cs typeface="Arial" panose="020B0604020202020204" pitchFamily="34" charset="0"/>
            </a:endParaRPr>
          </a:p>
        </p:txBody>
      </p:sp>
      <p:pic>
        <p:nvPicPr>
          <p:cNvPr id="16388" name="Picture 4">
            <a:extLst>
              <a:ext uri="{FF2B5EF4-FFF2-40B4-BE49-F238E27FC236}">
                <a16:creationId xmlns:a16="http://schemas.microsoft.com/office/drawing/2014/main" id="{0F2F6096-9FEC-4B66-8227-08A92D1F8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25" y="2732088"/>
            <a:ext cx="31623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 Box 5">
            <a:extLst>
              <a:ext uri="{FF2B5EF4-FFF2-40B4-BE49-F238E27FC236}">
                <a16:creationId xmlns:a16="http://schemas.microsoft.com/office/drawing/2014/main" id="{187B2FF5-57FD-456C-8BE9-E8E9A1ABA84E}"/>
              </a:ext>
            </a:extLst>
          </p:cNvPr>
          <p:cNvSpPr txBox="1">
            <a:spLocks noChangeArrowheads="1"/>
          </p:cNvSpPr>
          <p:nvPr/>
        </p:nvSpPr>
        <p:spPr bwMode="auto">
          <a:xfrm>
            <a:off x="2403475" y="4156076"/>
            <a:ext cx="528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We can then write:</a:t>
            </a:r>
          </a:p>
        </p:txBody>
      </p:sp>
      <p:pic>
        <p:nvPicPr>
          <p:cNvPr id="16390" name="Picture 6">
            <a:extLst>
              <a:ext uri="{FF2B5EF4-FFF2-40B4-BE49-F238E27FC236}">
                <a16:creationId xmlns:a16="http://schemas.microsoft.com/office/drawing/2014/main" id="{6AECAF08-8025-437B-99A3-93C7DBE40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4" y="5092700"/>
            <a:ext cx="20097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Text Box 7">
            <a:extLst>
              <a:ext uri="{FF2B5EF4-FFF2-40B4-BE49-F238E27FC236}">
                <a16:creationId xmlns:a16="http://schemas.microsoft.com/office/drawing/2014/main" id="{6E385244-824A-4F5B-81A8-36A6C6177FA3}"/>
              </a:ext>
            </a:extLst>
          </p:cNvPr>
          <p:cNvSpPr txBox="1">
            <a:spLocks noChangeArrowheads="1"/>
          </p:cNvSpPr>
          <p:nvPr/>
        </p:nvSpPr>
        <p:spPr bwMode="auto">
          <a:xfrm>
            <a:off x="7629526" y="5048251"/>
            <a:ext cx="157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(26-1b)</a:t>
            </a:r>
          </a:p>
        </p:txBody>
      </p:sp>
      <p:sp>
        <p:nvSpPr>
          <p:cNvPr id="16392" name="Text Box 8">
            <a:extLst>
              <a:ext uri="{FF2B5EF4-FFF2-40B4-BE49-F238E27FC236}">
                <a16:creationId xmlns:a16="http://schemas.microsoft.com/office/drawing/2014/main" id="{FE9ED06F-D431-4D2C-B217-D21B53771633}"/>
              </a:ext>
            </a:extLst>
          </p:cNvPr>
          <p:cNvSpPr txBox="1">
            <a:spLocks noChangeArrowheads="1"/>
          </p:cNvSpPr>
          <p:nvPr/>
        </p:nvSpPr>
        <p:spPr bwMode="auto">
          <a:xfrm>
            <a:off x="7974013" y="3135314"/>
            <a:ext cx="157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(26-2)</a:t>
            </a:r>
          </a:p>
        </p:txBody>
      </p:sp>
    </p:spTree>
    <p:extLst>
      <p:ext uri="{BB962C8B-B14F-4D97-AF65-F5344CB8AC3E}">
        <p14:creationId xmlns:p14="http://schemas.microsoft.com/office/powerpoint/2010/main" val="112178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4667E4D8-5177-4F5A-82F6-78194E551948}"/>
              </a:ext>
            </a:extLst>
          </p:cNvPr>
          <p:cNvSpPr txBox="1">
            <a:spLocks noChangeArrowheads="1"/>
          </p:cNvSpPr>
          <p:nvPr/>
        </p:nvSpPr>
        <p:spPr bwMode="auto">
          <a:xfrm>
            <a:off x="1820864" y="534989"/>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Time Dilation and the Twin Paradox</a:t>
            </a:r>
          </a:p>
        </p:txBody>
      </p:sp>
      <p:sp>
        <p:nvSpPr>
          <p:cNvPr id="17411" name="Text Box 3">
            <a:extLst>
              <a:ext uri="{FF2B5EF4-FFF2-40B4-BE49-F238E27FC236}">
                <a16:creationId xmlns:a16="http://schemas.microsoft.com/office/drawing/2014/main" id="{832F722F-4189-4097-AD18-D892E5BA0BF4}"/>
              </a:ext>
            </a:extLst>
          </p:cNvPr>
          <p:cNvSpPr txBox="1">
            <a:spLocks noChangeArrowheads="1"/>
          </p:cNvSpPr>
          <p:nvPr/>
        </p:nvSpPr>
        <p:spPr bwMode="auto">
          <a:xfrm>
            <a:off x="1951038" y="1389064"/>
            <a:ext cx="8064500"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To clarify:</a:t>
            </a:r>
          </a:p>
          <a:p>
            <a:pPr fontAlgn="base">
              <a:spcBef>
                <a:spcPct val="50000"/>
              </a:spcBef>
              <a:spcAft>
                <a:spcPct val="0"/>
              </a:spcAft>
              <a:buFontTx/>
              <a:buChar char="•"/>
            </a:pPr>
            <a:r>
              <a:rPr lang="en-US" altLang="en-US">
                <a:solidFill>
                  <a:srgbClr val="000099"/>
                </a:solidFill>
              </a:rPr>
              <a:t> The time interval in the frame where two events occur in the same place is </a:t>
            </a:r>
            <a:r>
              <a:rPr lang="en-US" altLang="en-US" i="1">
                <a:solidFill>
                  <a:srgbClr val="000099"/>
                </a:solidFill>
                <a:latin typeface="Times New Roman" panose="02020603050405020304" pitchFamily="18" charset="0"/>
              </a:rPr>
              <a:t>t</a:t>
            </a:r>
            <a:r>
              <a:rPr lang="en-US" altLang="en-US" baseline="-25000">
                <a:solidFill>
                  <a:srgbClr val="000099"/>
                </a:solidFill>
              </a:rPr>
              <a:t>0</a:t>
            </a:r>
            <a:r>
              <a:rPr lang="en-US" altLang="en-US">
                <a:solidFill>
                  <a:srgbClr val="000099"/>
                </a:solidFill>
              </a:rPr>
              <a:t>.</a:t>
            </a:r>
          </a:p>
          <a:p>
            <a:pPr fontAlgn="base">
              <a:spcBef>
                <a:spcPct val="50000"/>
              </a:spcBef>
              <a:spcAft>
                <a:spcPct val="0"/>
              </a:spcAft>
              <a:buFontTx/>
              <a:buChar char="•"/>
            </a:pPr>
            <a:r>
              <a:rPr lang="en-US" altLang="en-US">
                <a:solidFill>
                  <a:srgbClr val="000099"/>
                </a:solidFill>
              </a:rPr>
              <a:t> The time interval in a frame moving with respect to the first one is </a:t>
            </a:r>
            <a:r>
              <a:rPr lang="el-GR" altLang="en-US">
                <a:solidFill>
                  <a:srgbClr val="000099"/>
                </a:solidFill>
                <a:cs typeface="Arial" panose="020B0604020202020204" pitchFamily="34" charset="0"/>
              </a:rPr>
              <a:t>Δ</a:t>
            </a:r>
            <a:r>
              <a:rPr lang="en-US" altLang="en-US" i="1">
                <a:solidFill>
                  <a:srgbClr val="000099"/>
                </a:solidFill>
                <a:latin typeface="Times New Roman" panose="02020603050405020304" pitchFamily="18" charset="0"/>
                <a:cs typeface="Arial" panose="020B0604020202020204" pitchFamily="34" charset="0"/>
              </a:rPr>
              <a:t>t</a:t>
            </a:r>
            <a:r>
              <a:rPr lang="en-US" altLang="en-US">
                <a:solidFill>
                  <a:srgbClr val="000099"/>
                </a:solidFill>
                <a:cs typeface="Arial" panose="020B0604020202020204" pitchFamily="34" charset="0"/>
              </a:rPr>
              <a:t>.</a:t>
            </a:r>
            <a:endParaRPr lang="el-GR" altLang="en-US">
              <a:solidFill>
                <a:srgbClr val="000099"/>
              </a:solidFill>
              <a:cs typeface="Arial" panose="020B0604020202020204" pitchFamily="34" charset="0"/>
            </a:endParaRPr>
          </a:p>
        </p:txBody>
      </p:sp>
    </p:spTree>
    <p:extLst>
      <p:ext uri="{BB962C8B-B14F-4D97-AF65-F5344CB8AC3E}">
        <p14:creationId xmlns:p14="http://schemas.microsoft.com/office/powerpoint/2010/main" val="108378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16FB8091-9CFE-4364-80ED-FFA0E78247A5}"/>
              </a:ext>
            </a:extLst>
          </p:cNvPr>
          <p:cNvSpPr txBox="1">
            <a:spLocks noChangeArrowheads="1"/>
          </p:cNvSpPr>
          <p:nvPr/>
        </p:nvSpPr>
        <p:spPr bwMode="auto">
          <a:xfrm>
            <a:off x="1820864" y="534989"/>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Time Dilation and the Twin Paradox</a:t>
            </a:r>
          </a:p>
        </p:txBody>
      </p:sp>
      <p:sp>
        <p:nvSpPr>
          <p:cNvPr id="18435" name="Text Box 3">
            <a:extLst>
              <a:ext uri="{FF2B5EF4-FFF2-40B4-BE49-F238E27FC236}">
                <a16:creationId xmlns:a16="http://schemas.microsoft.com/office/drawing/2014/main" id="{5D31F954-961A-4FC8-A10F-CC6A8520080F}"/>
              </a:ext>
            </a:extLst>
          </p:cNvPr>
          <p:cNvSpPr txBox="1">
            <a:spLocks noChangeArrowheads="1"/>
          </p:cNvSpPr>
          <p:nvPr/>
        </p:nvSpPr>
        <p:spPr bwMode="auto">
          <a:xfrm>
            <a:off x="1963739" y="1449389"/>
            <a:ext cx="8097837"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It has been proposed that space travel could take advantage of time dilation – if an astronaut’s speed is close enough to the speed of light, a trip of 100 light-years could appear to the astronaut as having been much shorter. </a:t>
            </a:r>
          </a:p>
          <a:p>
            <a:pPr fontAlgn="base">
              <a:spcBef>
                <a:spcPct val="50000"/>
              </a:spcBef>
              <a:spcAft>
                <a:spcPct val="0"/>
              </a:spcAft>
            </a:pPr>
            <a:r>
              <a:rPr lang="en-US" altLang="en-US">
                <a:solidFill>
                  <a:srgbClr val="000099"/>
                </a:solidFill>
              </a:rPr>
              <a:t>The astronaut would return to Earth after being away for a few years, and would find that hundreds of years had passed on Earth.</a:t>
            </a:r>
          </a:p>
        </p:txBody>
      </p:sp>
    </p:spTree>
    <p:extLst>
      <p:ext uri="{BB962C8B-B14F-4D97-AF65-F5344CB8AC3E}">
        <p14:creationId xmlns:p14="http://schemas.microsoft.com/office/powerpoint/2010/main" val="113822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CAA7F1A4-D58B-44AD-8E3B-48CB79131AC8}"/>
              </a:ext>
            </a:extLst>
          </p:cNvPr>
          <p:cNvSpPr txBox="1">
            <a:spLocks noChangeArrowheads="1"/>
          </p:cNvSpPr>
          <p:nvPr/>
        </p:nvSpPr>
        <p:spPr bwMode="auto">
          <a:xfrm>
            <a:off x="1820864" y="534989"/>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Time Dilation and the Twin Paradox</a:t>
            </a:r>
          </a:p>
        </p:txBody>
      </p:sp>
      <p:sp>
        <p:nvSpPr>
          <p:cNvPr id="19459" name="Text Box 3">
            <a:extLst>
              <a:ext uri="{FF2B5EF4-FFF2-40B4-BE49-F238E27FC236}">
                <a16:creationId xmlns:a16="http://schemas.microsoft.com/office/drawing/2014/main" id="{CF832FB0-C23A-4DC3-8786-1BC61FAEB7A1}"/>
              </a:ext>
            </a:extLst>
          </p:cNvPr>
          <p:cNvSpPr txBox="1">
            <a:spLocks noChangeArrowheads="1"/>
          </p:cNvSpPr>
          <p:nvPr/>
        </p:nvSpPr>
        <p:spPr bwMode="auto">
          <a:xfrm>
            <a:off x="1916113" y="1354139"/>
            <a:ext cx="8216900" cy="37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This brings up the twin paradox – if any inertial frame is just as good as any other, why doesn’t the astronaut age faster than the Earth traveling away from him?</a:t>
            </a:r>
          </a:p>
          <a:p>
            <a:pPr fontAlgn="base">
              <a:spcBef>
                <a:spcPct val="50000"/>
              </a:spcBef>
              <a:spcAft>
                <a:spcPct val="0"/>
              </a:spcAft>
            </a:pPr>
            <a:r>
              <a:rPr lang="en-US" altLang="en-US">
                <a:solidFill>
                  <a:srgbClr val="000099"/>
                </a:solidFill>
              </a:rPr>
              <a:t>The solution to the paradox is that the astronaut’s reference frame has not been continuously inertial – he turns around at some point and comes back.</a:t>
            </a:r>
          </a:p>
        </p:txBody>
      </p:sp>
    </p:spTree>
    <p:extLst>
      <p:ext uri="{BB962C8B-B14F-4D97-AF65-F5344CB8AC3E}">
        <p14:creationId xmlns:p14="http://schemas.microsoft.com/office/powerpoint/2010/main" val="217410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8B92C6C5-318B-4C0C-AB06-261D796385C4}"/>
              </a:ext>
            </a:extLst>
          </p:cNvPr>
          <p:cNvSpPr txBox="1">
            <a:spLocks noChangeArrowheads="1"/>
          </p:cNvSpPr>
          <p:nvPr/>
        </p:nvSpPr>
        <p:spPr bwMode="auto">
          <a:xfrm>
            <a:off x="1820864" y="534989"/>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Time Dilation and the Twin Paradox</a:t>
            </a:r>
          </a:p>
        </p:txBody>
      </p:sp>
      <p:pic>
        <p:nvPicPr>
          <p:cNvPr id="20483" name="Picture 3" descr="26_06-01UNT01">
            <a:extLst>
              <a:ext uri="{FF2B5EF4-FFF2-40B4-BE49-F238E27FC236}">
                <a16:creationId xmlns:a16="http://schemas.microsoft.com/office/drawing/2014/main" id="{4D5B472A-53CA-444B-9D04-07CE6168B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1408114"/>
            <a:ext cx="600075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81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1BFEB02C-15E2-4E8A-9E2A-DD38E4CFDE91}"/>
              </a:ext>
            </a:extLst>
          </p:cNvPr>
          <p:cNvSpPr txBox="1">
            <a:spLocks noChangeArrowheads="1"/>
          </p:cNvSpPr>
          <p:nvPr/>
        </p:nvSpPr>
        <p:spPr bwMode="auto">
          <a:xfrm>
            <a:off x="1820864" y="2857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Length Contraction</a:t>
            </a:r>
          </a:p>
        </p:txBody>
      </p:sp>
      <p:sp>
        <p:nvSpPr>
          <p:cNvPr id="21507" name="Text Box 3">
            <a:extLst>
              <a:ext uri="{FF2B5EF4-FFF2-40B4-BE49-F238E27FC236}">
                <a16:creationId xmlns:a16="http://schemas.microsoft.com/office/drawing/2014/main" id="{A8409400-BF1D-422F-82F8-379B553B2C5C}"/>
              </a:ext>
            </a:extLst>
          </p:cNvPr>
          <p:cNvSpPr txBox="1">
            <a:spLocks noChangeArrowheads="1"/>
          </p:cNvSpPr>
          <p:nvPr/>
        </p:nvSpPr>
        <p:spPr bwMode="auto">
          <a:xfrm>
            <a:off x="2117725" y="954089"/>
            <a:ext cx="785018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If time intervals are different in different reference frames, lengths must be different as well. Length contraction is given by:</a:t>
            </a:r>
          </a:p>
        </p:txBody>
      </p:sp>
      <p:pic>
        <p:nvPicPr>
          <p:cNvPr id="21508" name="Picture 4">
            <a:extLst>
              <a:ext uri="{FF2B5EF4-FFF2-40B4-BE49-F238E27FC236}">
                <a16:creationId xmlns:a16="http://schemas.microsoft.com/office/drawing/2014/main" id="{FC409F37-95E1-4BDB-9AE7-795D418BC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2581276"/>
            <a:ext cx="350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a:extLst>
              <a:ext uri="{FF2B5EF4-FFF2-40B4-BE49-F238E27FC236}">
                <a16:creationId xmlns:a16="http://schemas.microsoft.com/office/drawing/2014/main" id="{83FD7D84-E945-492A-B726-24B7E0436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1" y="3589338"/>
            <a:ext cx="13430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6">
            <a:extLst>
              <a:ext uri="{FF2B5EF4-FFF2-40B4-BE49-F238E27FC236}">
                <a16:creationId xmlns:a16="http://schemas.microsoft.com/office/drawing/2014/main" id="{9AB28DE2-B169-4581-A850-C0C69ACBA47A}"/>
              </a:ext>
            </a:extLst>
          </p:cNvPr>
          <p:cNvSpPr txBox="1">
            <a:spLocks noChangeArrowheads="1"/>
          </p:cNvSpPr>
          <p:nvPr/>
        </p:nvSpPr>
        <p:spPr bwMode="auto">
          <a:xfrm>
            <a:off x="2319338" y="3824288"/>
            <a:ext cx="144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or</a:t>
            </a:r>
          </a:p>
        </p:txBody>
      </p:sp>
      <p:sp>
        <p:nvSpPr>
          <p:cNvPr id="21511" name="Text Box 7">
            <a:extLst>
              <a:ext uri="{FF2B5EF4-FFF2-40B4-BE49-F238E27FC236}">
                <a16:creationId xmlns:a16="http://schemas.microsoft.com/office/drawing/2014/main" id="{C77CC308-BC21-4871-87FB-E0A7AB4E8C19}"/>
              </a:ext>
            </a:extLst>
          </p:cNvPr>
          <p:cNvSpPr txBox="1">
            <a:spLocks noChangeArrowheads="1"/>
          </p:cNvSpPr>
          <p:nvPr/>
        </p:nvSpPr>
        <p:spPr bwMode="auto">
          <a:xfrm>
            <a:off x="8555038" y="2649539"/>
            <a:ext cx="157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(26-3a)</a:t>
            </a:r>
          </a:p>
        </p:txBody>
      </p:sp>
      <p:sp>
        <p:nvSpPr>
          <p:cNvPr id="21512" name="Text Box 8">
            <a:extLst>
              <a:ext uri="{FF2B5EF4-FFF2-40B4-BE49-F238E27FC236}">
                <a16:creationId xmlns:a16="http://schemas.microsoft.com/office/drawing/2014/main" id="{E5100603-8AB0-40FD-BC48-08771EE5CCD0}"/>
              </a:ext>
            </a:extLst>
          </p:cNvPr>
          <p:cNvSpPr txBox="1">
            <a:spLocks noChangeArrowheads="1"/>
          </p:cNvSpPr>
          <p:nvPr/>
        </p:nvSpPr>
        <p:spPr bwMode="auto">
          <a:xfrm>
            <a:off x="8578851" y="3708401"/>
            <a:ext cx="157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(26-3b)</a:t>
            </a:r>
          </a:p>
        </p:txBody>
      </p:sp>
      <p:sp>
        <p:nvSpPr>
          <p:cNvPr id="21513" name="Text Box 9">
            <a:extLst>
              <a:ext uri="{FF2B5EF4-FFF2-40B4-BE49-F238E27FC236}">
                <a16:creationId xmlns:a16="http://schemas.microsoft.com/office/drawing/2014/main" id="{34D72EE2-160C-429C-AEDA-A41B0F4E1561}"/>
              </a:ext>
            </a:extLst>
          </p:cNvPr>
          <p:cNvSpPr txBox="1">
            <a:spLocks noChangeArrowheads="1"/>
          </p:cNvSpPr>
          <p:nvPr/>
        </p:nvSpPr>
        <p:spPr bwMode="auto">
          <a:xfrm>
            <a:off x="2130425" y="4951413"/>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Length contraction occurs only along the direction of motion.</a:t>
            </a:r>
          </a:p>
        </p:txBody>
      </p:sp>
    </p:spTree>
    <p:extLst>
      <p:ext uri="{BB962C8B-B14F-4D97-AF65-F5344CB8AC3E}">
        <p14:creationId xmlns:p14="http://schemas.microsoft.com/office/powerpoint/2010/main" val="373655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067AC26F-319F-4E61-AD4A-AB127BCB7748}"/>
              </a:ext>
            </a:extLst>
          </p:cNvPr>
          <p:cNvSpPr txBox="1">
            <a:spLocks noChangeArrowheads="1"/>
          </p:cNvSpPr>
          <p:nvPr/>
        </p:nvSpPr>
        <p:spPr bwMode="auto">
          <a:xfrm>
            <a:off x="1820864" y="2857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Four-Dimensional Space-Time</a:t>
            </a:r>
          </a:p>
        </p:txBody>
      </p:sp>
      <p:sp>
        <p:nvSpPr>
          <p:cNvPr id="22531" name="Text Box 3">
            <a:extLst>
              <a:ext uri="{FF2B5EF4-FFF2-40B4-BE49-F238E27FC236}">
                <a16:creationId xmlns:a16="http://schemas.microsoft.com/office/drawing/2014/main" id="{8FE96549-BC30-46DC-B4B8-E484BAE72349}"/>
              </a:ext>
            </a:extLst>
          </p:cNvPr>
          <p:cNvSpPr txBox="1">
            <a:spLocks noChangeArrowheads="1"/>
          </p:cNvSpPr>
          <p:nvPr/>
        </p:nvSpPr>
        <p:spPr bwMode="auto">
          <a:xfrm>
            <a:off x="2474913" y="1735138"/>
            <a:ext cx="73279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Space and time are even more intricately connected. Space has three dimensions, and time is a fourth. When viewed from different reference frames, the space and time coordinates can mix. </a:t>
            </a:r>
          </a:p>
        </p:txBody>
      </p:sp>
    </p:spTree>
    <p:extLst>
      <p:ext uri="{BB962C8B-B14F-4D97-AF65-F5344CB8AC3E}">
        <p14:creationId xmlns:p14="http://schemas.microsoft.com/office/powerpoint/2010/main" val="248621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F64EB4BD-8C68-4A15-B709-00434D124204}"/>
              </a:ext>
            </a:extLst>
          </p:cNvPr>
          <p:cNvSpPr txBox="1">
            <a:spLocks noChangeArrowheads="1"/>
          </p:cNvSpPr>
          <p:nvPr/>
        </p:nvSpPr>
        <p:spPr bwMode="auto">
          <a:xfrm>
            <a:off x="1783374" y="1343147"/>
            <a:ext cx="84312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4800" dirty="0">
                <a:solidFill>
                  <a:srgbClr val="333399"/>
                </a:solidFill>
              </a:rPr>
              <a:t>The Special Theory of Relativity</a:t>
            </a:r>
          </a:p>
        </p:txBody>
      </p:sp>
      <p:pic>
        <p:nvPicPr>
          <p:cNvPr id="3" name="Picture 2">
            <a:extLst>
              <a:ext uri="{FF2B5EF4-FFF2-40B4-BE49-F238E27FC236}">
                <a16:creationId xmlns:a16="http://schemas.microsoft.com/office/drawing/2014/main" id="{80DF3899-90DB-47FA-BFAF-582677A6B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082" y="3123700"/>
            <a:ext cx="2944247" cy="2888273"/>
          </a:xfrm>
          <a:prstGeom prst="rect">
            <a:avLst/>
          </a:prstGeom>
        </p:spPr>
      </p:pic>
    </p:spTree>
    <p:extLst>
      <p:ext uri="{BB962C8B-B14F-4D97-AF65-F5344CB8AC3E}">
        <p14:creationId xmlns:p14="http://schemas.microsoft.com/office/powerpoint/2010/main" val="195894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D5127826-A2C1-4323-8E6E-66BFDFE8ABC0}"/>
              </a:ext>
            </a:extLst>
          </p:cNvPr>
          <p:cNvSpPr txBox="1">
            <a:spLocks noChangeArrowheads="1"/>
          </p:cNvSpPr>
          <p:nvPr/>
        </p:nvSpPr>
        <p:spPr bwMode="auto">
          <a:xfrm>
            <a:off x="1820864" y="2857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Relativistic Momentum and Mass</a:t>
            </a:r>
          </a:p>
        </p:txBody>
      </p:sp>
      <p:sp>
        <p:nvSpPr>
          <p:cNvPr id="23555" name="Text Box 3">
            <a:extLst>
              <a:ext uri="{FF2B5EF4-FFF2-40B4-BE49-F238E27FC236}">
                <a16:creationId xmlns:a16="http://schemas.microsoft.com/office/drawing/2014/main" id="{E8863E12-DCE0-4811-93C2-9A7C2B71AC19}"/>
              </a:ext>
            </a:extLst>
          </p:cNvPr>
          <p:cNvSpPr txBox="1">
            <a:spLocks noChangeArrowheads="1"/>
          </p:cNvSpPr>
          <p:nvPr/>
        </p:nvSpPr>
        <p:spPr bwMode="auto">
          <a:xfrm>
            <a:off x="2200275" y="1187450"/>
            <a:ext cx="7850188"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Expressions for momentum and mass also change at relativistic speeds.</a:t>
            </a:r>
          </a:p>
          <a:p>
            <a:pPr fontAlgn="base">
              <a:spcBef>
                <a:spcPct val="50000"/>
              </a:spcBef>
              <a:spcAft>
                <a:spcPct val="0"/>
              </a:spcAft>
            </a:pPr>
            <a:r>
              <a:rPr lang="en-US" altLang="en-US">
                <a:solidFill>
                  <a:srgbClr val="000099"/>
                </a:solidFill>
              </a:rPr>
              <a:t>Momentum:</a:t>
            </a:r>
          </a:p>
        </p:txBody>
      </p:sp>
      <p:pic>
        <p:nvPicPr>
          <p:cNvPr id="23556" name="Picture 4">
            <a:extLst>
              <a:ext uri="{FF2B5EF4-FFF2-40B4-BE49-F238E27FC236}">
                <a16:creationId xmlns:a16="http://schemas.microsoft.com/office/drawing/2014/main" id="{905CE76B-E878-4F40-8B6F-30950D11F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2782888"/>
            <a:ext cx="44767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5">
            <a:extLst>
              <a:ext uri="{FF2B5EF4-FFF2-40B4-BE49-F238E27FC236}">
                <a16:creationId xmlns:a16="http://schemas.microsoft.com/office/drawing/2014/main" id="{AD2B3012-CE61-4207-8804-F78005F4A3B3}"/>
              </a:ext>
            </a:extLst>
          </p:cNvPr>
          <p:cNvSpPr txBox="1">
            <a:spLocks noChangeArrowheads="1"/>
          </p:cNvSpPr>
          <p:nvPr/>
        </p:nvSpPr>
        <p:spPr bwMode="auto">
          <a:xfrm>
            <a:off x="8628063" y="3079751"/>
            <a:ext cx="157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(26-4)</a:t>
            </a:r>
          </a:p>
        </p:txBody>
      </p:sp>
      <p:sp>
        <p:nvSpPr>
          <p:cNvPr id="23558" name="Text Box 6">
            <a:extLst>
              <a:ext uri="{FF2B5EF4-FFF2-40B4-BE49-F238E27FC236}">
                <a16:creationId xmlns:a16="http://schemas.microsoft.com/office/drawing/2014/main" id="{1474F7D5-361D-480B-86C2-769A4950D9A3}"/>
              </a:ext>
            </a:extLst>
          </p:cNvPr>
          <p:cNvSpPr txBox="1">
            <a:spLocks noChangeArrowheads="1"/>
          </p:cNvSpPr>
          <p:nvPr/>
        </p:nvSpPr>
        <p:spPr bwMode="auto">
          <a:xfrm>
            <a:off x="2259014" y="4048125"/>
            <a:ext cx="79581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Gamma and the rest mass are sometimes combined to form the relativistic mass:</a:t>
            </a:r>
          </a:p>
        </p:txBody>
      </p:sp>
      <p:pic>
        <p:nvPicPr>
          <p:cNvPr id="23559" name="Picture 7">
            <a:extLst>
              <a:ext uri="{FF2B5EF4-FFF2-40B4-BE49-F238E27FC236}">
                <a16:creationId xmlns:a16="http://schemas.microsoft.com/office/drawing/2014/main" id="{C96F1A83-41D5-4E65-8EE6-3F86FC6E2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5172076"/>
            <a:ext cx="47244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0" name="Text Box 8">
            <a:extLst>
              <a:ext uri="{FF2B5EF4-FFF2-40B4-BE49-F238E27FC236}">
                <a16:creationId xmlns:a16="http://schemas.microsoft.com/office/drawing/2014/main" id="{D987AAFF-FD35-49A0-8309-9874676DCF59}"/>
              </a:ext>
            </a:extLst>
          </p:cNvPr>
          <p:cNvSpPr txBox="1">
            <a:spLocks noChangeArrowheads="1"/>
          </p:cNvSpPr>
          <p:nvPr/>
        </p:nvSpPr>
        <p:spPr bwMode="auto">
          <a:xfrm>
            <a:off x="8602663" y="5440364"/>
            <a:ext cx="157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(26-5)</a:t>
            </a:r>
          </a:p>
        </p:txBody>
      </p:sp>
    </p:spTree>
    <p:extLst>
      <p:ext uri="{BB962C8B-B14F-4D97-AF65-F5344CB8AC3E}">
        <p14:creationId xmlns:p14="http://schemas.microsoft.com/office/powerpoint/2010/main" val="319998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B849C972-5D3E-45C6-9870-C9CF2BAEE8B9}"/>
              </a:ext>
            </a:extLst>
          </p:cNvPr>
          <p:cNvSpPr txBox="1">
            <a:spLocks noChangeArrowheads="1"/>
          </p:cNvSpPr>
          <p:nvPr/>
        </p:nvSpPr>
        <p:spPr bwMode="auto">
          <a:xfrm>
            <a:off x="1820864" y="2857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The Ultimate Speed</a:t>
            </a:r>
          </a:p>
        </p:txBody>
      </p:sp>
      <p:sp>
        <p:nvSpPr>
          <p:cNvPr id="24579" name="Text Box 3">
            <a:extLst>
              <a:ext uri="{FF2B5EF4-FFF2-40B4-BE49-F238E27FC236}">
                <a16:creationId xmlns:a16="http://schemas.microsoft.com/office/drawing/2014/main" id="{2D2BB36A-3EFF-47F6-8C60-EE2E8B3DDA3D}"/>
              </a:ext>
            </a:extLst>
          </p:cNvPr>
          <p:cNvSpPr txBox="1">
            <a:spLocks noChangeArrowheads="1"/>
          </p:cNvSpPr>
          <p:nvPr/>
        </p:nvSpPr>
        <p:spPr bwMode="auto">
          <a:xfrm>
            <a:off x="1951039" y="1697039"/>
            <a:ext cx="83010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A basic result of special relativity is that nothing can equal or exceed the speed of light. This would require infinite momentum – not possible for anything with mass.</a:t>
            </a:r>
          </a:p>
        </p:txBody>
      </p:sp>
    </p:spTree>
    <p:extLst>
      <p:ext uri="{BB962C8B-B14F-4D97-AF65-F5344CB8AC3E}">
        <p14:creationId xmlns:p14="http://schemas.microsoft.com/office/powerpoint/2010/main" val="242498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787B7730-9A25-478E-829D-C6FBAF4D5BDA}"/>
              </a:ext>
            </a:extLst>
          </p:cNvPr>
          <p:cNvSpPr txBox="1">
            <a:spLocks noChangeArrowheads="1"/>
          </p:cNvSpPr>
          <p:nvPr/>
        </p:nvSpPr>
        <p:spPr bwMode="auto">
          <a:xfrm>
            <a:off x="1820864" y="2857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a:t>
            </a:r>
            <a:r>
              <a:rPr lang="en-US" altLang="en-US" sz="3200" i="1" dirty="0">
                <a:solidFill>
                  <a:srgbClr val="333399"/>
                </a:solidFill>
                <a:latin typeface="Times New Roman" panose="02020603050405020304" pitchFamily="18" charset="0"/>
              </a:rPr>
              <a:t>E</a:t>
            </a:r>
            <a:r>
              <a:rPr lang="en-US" altLang="en-US" sz="3200" dirty="0">
                <a:solidFill>
                  <a:srgbClr val="333399"/>
                </a:solidFill>
              </a:rPr>
              <a:t> = </a:t>
            </a:r>
            <a:r>
              <a:rPr lang="en-US" altLang="en-US" sz="3200" i="1" dirty="0">
                <a:solidFill>
                  <a:srgbClr val="333399"/>
                </a:solidFill>
                <a:latin typeface="Times New Roman" panose="02020603050405020304" pitchFamily="18" charset="0"/>
              </a:rPr>
              <a:t>mc</a:t>
            </a:r>
            <a:r>
              <a:rPr lang="en-US" altLang="en-US" sz="3200" baseline="30000" dirty="0">
                <a:solidFill>
                  <a:srgbClr val="333399"/>
                </a:solidFill>
              </a:rPr>
              <a:t>2</a:t>
            </a:r>
            <a:r>
              <a:rPr lang="en-US" altLang="en-US" sz="3200" dirty="0">
                <a:solidFill>
                  <a:srgbClr val="333399"/>
                </a:solidFill>
              </a:rPr>
              <a:t>; Mass and Energy</a:t>
            </a:r>
          </a:p>
        </p:txBody>
      </p:sp>
      <p:sp>
        <p:nvSpPr>
          <p:cNvPr id="25603" name="Text Box 4">
            <a:extLst>
              <a:ext uri="{FF2B5EF4-FFF2-40B4-BE49-F238E27FC236}">
                <a16:creationId xmlns:a16="http://schemas.microsoft.com/office/drawing/2014/main" id="{26A07EFC-0468-4ECC-95C8-FA45CAC1C9DF}"/>
              </a:ext>
            </a:extLst>
          </p:cNvPr>
          <p:cNvSpPr txBox="1">
            <a:spLocks noChangeArrowheads="1"/>
          </p:cNvSpPr>
          <p:nvPr/>
        </p:nvSpPr>
        <p:spPr bwMode="auto">
          <a:xfrm>
            <a:off x="2152651" y="938214"/>
            <a:ext cx="77438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At relativistic speeds, not only is the formula for momentum modified; that for energy is as well.</a:t>
            </a:r>
          </a:p>
          <a:p>
            <a:pPr fontAlgn="base">
              <a:spcBef>
                <a:spcPct val="50000"/>
              </a:spcBef>
              <a:spcAft>
                <a:spcPct val="0"/>
              </a:spcAft>
            </a:pPr>
            <a:r>
              <a:rPr lang="en-US" altLang="en-US">
                <a:solidFill>
                  <a:srgbClr val="000099"/>
                </a:solidFill>
              </a:rPr>
              <a:t>The total energy can be written:</a:t>
            </a:r>
          </a:p>
        </p:txBody>
      </p:sp>
      <p:pic>
        <p:nvPicPr>
          <p:cNvPr id="25604" name="Picture 5">
            <a:extLst>
              <a:ext uri="{FF2B5EF4-FFF2-40B4-BE49-F238E27FC236}">
                <a16:creationId xmlns:a16="http://schemas.microsoft.com/office/drawing/2014/main" id="{4CE23C76-E200-48E1-953B-15B17A4D8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4" y="3303589"/>
            <a:ext cx="46767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6">
            <a:extLst>
              <a:ext uri="{FF2B5EF4-FFF2-40B4-BE49-F238E27FC236}">
                <a16:creationId xmlns:a16="http://schemas.microsoft.com/office/drawing/2014/main" id="{82481C65-9531-40E7-BF28-A0188FD786A9}"/>
              </a:ext>
            </a:extLst>
          </p:cNvPr>
          <p:cNvSpPr txBox="1">
            <a:spLocks noChangeArrowheads="1"/>
          </p:cNvSpPr>
          <p:nvPr/>
        </p:nvSpPr>
        <p:spPr bwMode="auto">
          <a:xfrm>
            <a:off x="8734426" y="3635376"/>
            <a:ext cx="157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(26-7b)</a:t>
            </a:r>
          </a:p>
        </p:txBody>
      </p:sp>
      <p:sp>
        <p:nvSpPr>
          <p:cNvPr id="25606" name="Text Box 7">
            <a:extLst>
              <a:ext uri="{FF2B5EF4-FFF2-40B4-BE49-F238E27FC236}">
                <a16:creationId xmlns:a16="http://schemas.microsoft.com/office/drawing/2014/main" id="{F8D8CD8D-EE9D-4F27-AB55-E3C975A8E104}"/>
              </a:ext>
            </a:extLst>
          </p:cNvPr>
          <p:cNvSpPr txBox="1">
            <a:spLocks noChangeArrowheads="1"/>
          </p:cNvSpPr>
          <p:nvPr/>
        </p:nvSpPr>
        <p:spPr bwMode="auto">
          <a:xfrm>
            <a:off x="2414588" y="4548188"/>
            <a:ext cx="7575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Where the particle is at rest,</a:t>
            </a:r>
          </a:p>
        </p:txBody>
      </p:sp>
      <p:pic>
        <p:nvPicPr>
          <p:cNvPr id="25607" name="Picture 8">
            <a:extLst>
              <a:ext uri="{FF2B5EF4-FFF2-40B4-BE49-F238E27FC236}">
                <a16:creationId xmlns:a16="http://schemas.microsoft.com/office/drawing/2014/main" id="{B907BC82-D23A-402C-8DE4-024590714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5314950"/>
            <a:ext cx="18288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Text Box 9">
            <a:extLst>
              <a:ext uri="{FF2B5EF4-FFF2-40B4-BE49-F238E27FC236}">
                <a16:creationId xmlns:a16="http://schemas.microsoft.com/office/drawing/2014/main" id="{C28C7947-98B9-41B3-AF7C-1B51CD75C7E7}"/>
              </a:ext>
            </a:extLst>
          </p:cNvPr>
          <p:cNvSpPr txBox="1">
            <a:spLocks noChangeArrowheads="1"/>
          </p:cNvSpPr>
          <p:nvPr/>
        </p:nvSpPr>
        <p:spPr bwMode="auto">
          <a:xfrm>
            <a:off x="8709026" y="5354639"/>
            <a:ext cx="157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(26-8)</a:t>
            </a:r>
          </a:p>
        </p:txBody>
      </p:sp>
    </p:spTree>
    <p:extLst>
      <p:ext uri="{BB962C8B-B14F-4D97-AF65-F5344CB8AC3E}">
        <p14:creationId xmlns:p14="http://schemas.microsoft.com/office/powerpoint/2010/main" val="195227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969BB-7157-4C9D-B163-01574EE15FE5}"/>
              </a:ext>
            </a:extLst>
          </p:cNvPr>
          <p:cNvSpPr/>
          <p:nvPr/>
        </p:nvSpPr>
        <p:spPr>
          <a:xfrm>
            <a:off x="2784231" y="687672"/>
            <a:ext cx="6096000" cy="5482655"/>
          </a:xfrm>
          <a:prstGeom prst="rect">
            <a:avLst/>
          </a:prstGeom>
        </p:spPr>
        <p:txBody>
          <a:bodyPr>
            <a:spAutoFit/>
          </a:bodyPr>
          <a:lstStyle/>
          <a:p>
            <a:pPr algn="ctr">
              <a:lnSpc>
                <a:spcPct val="115000"/>
              </a:lnSpc>
              <a:spcAft>
                <a:spcPts val="10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E = mc</a:t>
            </a:r>
            <a:r>
              <a:rPr lang="en-US" sz="36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36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3200" dirty="0">
                <a:latin typeface="Calibri" panose="020F0502020204030204" pitchFamily="34" charset="0"/>
                <a:ea typeface="Calibri" panose="020F0502020204030204" pitchFamily="34" charset="0"/>
                <a:cs typeface="Times New Roman" panose="02020603050405020304" pitchFamily="18" charset="0"/>
              </a:rPr>
              <a:t>where </a:t>
            </a:r>
            <a:r>
              <a:rPr lang="en-US" sz="3200" b="1" dirty="0">
                <a:latin typeface="Calibri" panose="020F0502020204030204" pitchFamily="34" charset="0"/>
                <a:ea typeface="Calibri" panose="020F0502020204030204" pitchFamily="34" charset="0"/>
                <a:cs typeface="Times New Roman" panose="02020603050405020304" pitchFamily="18" charset="0"/>
              </a:rPr>
              <a:t>m = γ </a:t>
            </a:r>
            <a:r>
              <a:rPr lang="en-US" sz="3200" b="1" dirty="0" err="1">
                <a:latin typeface="Calibri" panose="020F0502020204030204" pitchFamily="34" charset="0"/>
                <a:ea typeface="Calibri" panose="020F0502020204030204" pitchFamily="34" charset="0"/>
                <a:cs typeface="Times New Roman" panose="02020603050405020304" pitchFamily="18" charset="0"/>
              </a:rPr>
              <a:t>m</a:t>
            </a:r>
            <a:r>
              <a:rPr lang="en-US" sz="2800" b="1" dirty="0" err="1">
                <a:latin typeface="Calibri" panose="020F0502020204030204" pitchFamily="34" charset="0"/>
                <a:ea typeface="Calibri" panose="020F0502020204030204" pitchFamily="34" charset="0"/>
                <a:cs typeface="Times New Roman" panose="02020603050405020304" pitchFamily="18" charset="0"/>
              </a:rPr>
              <a:t>o</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3200" b="1" dirty="0">
                <a:latin typeface="Calibri" panose="020F0502020204030204" pitchFamily="34" charset="0"/>
                <a:ea typeface="Calibri" panose="020F0502020204030204" pitchFamily="34" charset="0"/>
                <a:cs typeface="Times New Roman" panose="02020603050405020304" pitchFamily="18" charset="0"/>
              </a:rPr>
              <a:t> is the boosted mass</a:t>
            </a:r>
            <a:r>
              <a:rPr lang="en-US" sz="3200" dirty="0">
                <a:latin typeface="Calibri" panose="020F0502020204030204" pitchFamily="34" charset="0"/>
                <a:ea typeface="Calibri" panose="020F0502020204030204" pitchFamily="34" charset="0"/>
                <a:cs typeface="Times New Roman" panose="02020603050405020304" pitchFamily="18" charset="0"/>
              </a:rPr>
              <a:t>, &amp; can be converted into energy and energy into mass.  This is derived from </a:t>
            </a:r>
          </a:p>
          <a:p>
            <a:pPr algn="just">
              <a:lnSpc>
                <a:spcPct val="115000"/>
              </a:lnSpc>
              <a:spcAft>
                <a:spcPts val="1000"/>
              </a:spcAft>
            </a:pPr>
            <a:r>
              <a:rPr lang="en-US" sz="3200" b="1" dirty="0">
                <a:latin typeface="Calibri" panose="020F0502020204030204" pitchFamily="34" charset="0"/>
                <a:ea typeface="Calibri" panose="020F0502020204030204" pitchFamily="34" charset="0"/>
                <a:cs typeface="Times New Roman" panose="02020603050405020304" pitchFamily="18" charset="0"/>
              </a:rPr>
              <a:t>W = ∫</a:t>
            </a:r>
            <a:r>
              <a:rPr lang="en-US" sz="3200" b="1" dirty="0" err="1">
                <a:latin typeface="Calibri" panose="020F0502020204030204" pitchFamily="34" charset="0"/>
                <a:ea typeface="Calibri" panose="020F0502020204030204" pitchFamily="34" charset="0"/>
                <a:cs typeface="Times New Roman" panose="02020603050405020304" pitchFamily="18" charset="0"/>
              </a:rPr>
              <a:t>Fdx</a:t>
            </a:r>
            <a:r>
              <a:rPr lang="en-US" sz="3200" b="1" dirty="0">
                <a:latin typeface="Calibri" panose="020F0502020204030204" pitchFamily="34" charset="0"/>
                <a:ea typeface="Calibri" panose="020F0502020204030204" pitchFamily="34" charset="0"/>
                <a:cs typeface="Times New Roman" panose="02020603050405020304" pitchFamily="18" charset="0"/>
              </a:rPr>
              <a:t> = ∫[ d(γ </a:t>
            </a:r>
            <a:r>
              <a:rPr lang="en-US" sz="3200" b="1" dirty="0" err="1">
                <a:latin typeface="Calibri" panose="020F0502020204030204" pitchFamily="34" charset="0"/>
                <a:ea typeface="Calibri" panose="020F0502020204030204" pitchFamily="34" charset="0"/>
                <a:cs typeface="Times New Roman" panose="02020603050405020304" pitchFamily="18" charset="0"/>
              </a:rPr>
              <a:t>m</a:t>
            </a:r>
            <a:r>
              <a:rPr lang="en-US" sz="2800" b="1" dirty="0" err="1">
                <a:latin typeface="Calibri" panose="020F0502020204030204" pitchFamily="34" charset="0"/>
                <a:ea typeface="Calibri" panose="020F0502020204030204" pitchFamily="34" charset="0"/>
                <a:cs typeface="Times New Roman" panose="02020603050405020304" pitchFamily="18" charset="0"/>
              </a:rPr>
              <a:t>o</a:t>
            </a:r>
            <a:r>
              <a:rPr lang="en-US" sz="3200" b="1" dirty="0">
                <a:latin typeface="Calibri" panose="020F0502020204030204" pitchFamily="34" charset="0"/>
                <a:ea typeface="Calibri" panose="020F0502020204030204" pitchFamily="34" charset="0"/>
                <a:cs typeface="Times New Roman" panose="02020603050405020304" pitchFamily="18" charset="0"/>
              </a:rPr>
              <a:t> v)/</a:t>
            </a:r>
            <a:r>
              <a:rPr lang="en-US" sz="3200" b="1" dirty="0" err="1">
                <a:latin typeface="Calibri" panose="020F0502020204030204" pitchFamily="34" charset="0"/>
                <a:ea typeface="Calibri" panose="020F0502020204030204" pitchFamily="34" charset="0"/>
                <a:cs typeface="Times New Roman" panose="02020603050405020304" pitchFamily="18" charset="0"/>
              </a:rPr>
              <a:t>dt</a:t>
            </a:r>
            <a:r>
              <a:rPr lang="en-US" sz="3200" b="1" dirty="0">
                <a:latin typeface="Calibri" panose="020F0502020204030204" pitchFamily="34" charset="0"/>
                <a:ea typeface="Calibri" panose="020F0502020204030204" pitchFamily="34" charset="0"/>
                <a:cs typeface="Times New Roman" panose="02020603050405020304" pitchFamily="18" charset="0"/>
              </a:rPr>
              <a:t>]dx</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3200" dirty="0">
                <a:latin typeface="Calibri" panose="020F0502020204030204" pitchFamily="34" charset="0"/>
                <a:ea typeface="Calibri" panose="020F0502020204030204" pitchFamily="34" charset="0"/>
                <a:cs typeface="Times New Roman" panose="02020603050405020304" pitchFamily="18" charset="0"/>
              </a:rPr>
              <a:t>by calculus.  (Derive on the board.)</a:t>
            </a:r>
          </a:p>
          <a:p>
            <a:pPr algn="just">
              <a:lnSpc>
                <a:spcPct val="115000"/>
              </a:lnSpc>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dirty="0">
                <a:latin typeface="Calibri" panose="020F0502020204030204" pitchFamily="34" charset="0"/>
                <a:ea typeface="Calibri" panose="020F0502020204030204" pitchFamily="34" charset="0"/>
                <a:cs typeface="Times New Roman" panose="02020603050405020304" pitchFamily="18" charset="0"/>
              </a:rPr>
              <a:t>This equation initiated the nuclear age.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01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D0343EF0-F1D4-47CB-8DA9-B401BAA1187D}"/>
              </a:ext>
            </a:extLst>
          </p:cNvPr>
          <p:cNvSpPr txBox="1">
            <a:spLocks noChangeArrowheads="1"/>
          </p:cNvSpPr>
          <p:nvPr/>
        </p:nvSpPr>
        <p:spPr bwMode="auto">
          <a:xfrm>
            <a:off x="1820864" y="2857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Mass and Energy</a:t>
            </a:r>
          </a:p>
        </p:txBody>
      </p:sp>
      <p:sp>
        <p:nvSpPr>
          <p:cNvPr id="26627" name="Text Box 5">
            <a:extLst>
              <a:ext uri="{FF2B5EF4-FFF2-40B4-BE49-F238E27FC236}">
                <a16:creationId xmlns:a16="http://schemas.microsoft.com/office/drawing/2014/main" id="{C58DDFB2-13DB-4C27-AA26-01A5FF27869F}"/>
              </a:ext>
            </a:extLst>
          </p:cNvPr>
          <p:cNvSpPr txBox="1">
            <a:spLocks noChangeArrowheads="1"/>
          </p:cNvSpPr>
          <p:nvPr/>
        </p:nvSpPr>
        <p:spPr bwMode="auto">
          <a:xfrm>
            <a:off x="1927226" y="1685925"/>
            <a:ext cx="82645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Combining the relations for energy and momentum gives the relativistic relation between them:</a:t>
            </a:r>
          </a:p>
        </p:txBody>
      </p:sp>
      <p:pic>
        <p:nvPicPr>
          <p:cNvPr id="26628" name="Picture 6">
            <a:extLst>
              <a:ext uri="{FF2B5EF4-FFF2-40B4-BE49-F238E27FC236}">
                <a16:creationId xmlns:a16="http://schemas.microsoft.com/office/drawing/2014/main" id="{3AF8CD26-86A7-42E1-98E4-E601DBBCD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753" y="3549098"/>
            <a:ext cx="38383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7">
            <a:extLst>
              <a:ext uri="{FF2B5EF4-FFF2-40B4-BE49-F238E27FC236}">
                <a16:creationId xmlns:a16="http://schemas.microsoft.com/office/drawing/2014/main" id="{97C6D1CE-4106-4FCA-B910-81B372D89EDE}"/>
              </a:ext>
            </a:extLst>
          </p:cNvPr>
          <p:cNvSpPr txBox="1">
            <a:spLocks noChangeArrowheads="1"/>
          </p:cNvSpPr>
          <p:nvPr/>
        </p:nvSpPr>
        <p:spPr bwMode="auto">
          <a:xfrm>
            <a:off x="3470765" y="4756576"/>
            <a:ext cx="44950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en-US" sz="2400" dirty="0"/>
              <a:t>A photon has no rest mass, therefore, for it only, E = pc. </a:t>
            </a:r>
          </a:p>
        </p:txBody>
      </p:sp>
    </p:spTree>
    <p:extLst>
      <p:ext uri="{BB962C8B-B14F-4D97-AF65-F5344CB8AC3E}">
        <p14:creationId xmlns:p14="http://schemas.microsoft.com/office/powerpoint/2010/main" val="1119018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10802919-E8FD-446C-A31E-6413BBF6F710}"/>
              </a:ext>
            </a:extLst>
          </p:cNvPr>
          <p:cNvSpPr txBox="1">
            <a:spLocks noChangeArrowheads="1"/>
          </p:cNvSpPr>
          <p:nvPr/>
        </p:nvSpPr>
        <p:spPr bwMode="auto">
          <a:xfrm>
            <a:off x="1820864" y="179389"/>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Relativistic Addition of Velocities</a:t>
            </a:r>
          </a:p>
        </p:txBody>
      </p:sp>
      <p:sp>
        <p:nvSpPr>
          <p:cNvPr id="28675" name="Text Box 3">
            <a:extLst>
              <a:ext uri="{FF2B5EF4-FFF2-40B4-BE49-F238E27FC236}">
                <a16:creationId xmlns:a16="http://schemas.microsoft.com/office/drawing/2014/main" id="{EEAB426D-2833-4253-B8DF-C9BC0FAA9B79}"/>
              </a:ext>
            </a:extLst>
          </p:cNvPr>
          <p:cNvSpPr txBox="1">
            <a:spLocks noChangeArrowheads="1"/>
          </p:cNvSpPr>
          <p:nvPr/>
        </p:nvSpPr>
        <p:spPr bwMode="auto">
          <a:xfrm>
            <a:off x="2332038" y="795339"/>
            <a:ext cx="76835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dirty="0">
                <a:solidFill>
                  <a:srgbClr val="000099"/>
                </a:solidFill>
              </a:rPr>
              <a:t>Relativistic velocities cannot simply add; the speed of light is an absolute limit. </a:t>
            </a:r>
          </a:p>
        </p:txBody>
      </p:sp>
      <p:sp>
        <p:nvSpPr>
          <p:cNvPr id="28678" name="Text Box 6">
            <a:extLst>
              <a:ext uri="{FF2B5EF4-FFF2-40B4-BE49-F238E27FC236}">
                <a16:creationId xmlns:a16="http://schemas.microsoft.com/office/drawing/2014/main" id="{DE3D4FD4-4B1B-4D07-93C9-87CEA7A95AC5}"/>
              </a:ext>
            </a:extLst>
          </p:cNvPr>
          <p:cNvSpPr txBox="1">
            <a:spLocks noChangeArrowheads="1"/>
          </p:cNvSpPr>
          <p:nvPr/>
        </p:nvSpPr>
        <p:spPr bwMode="auto">
          <a:xfrm>
            <a:off x="1215658" y="1872764"/>
            <a:ext cx="894605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endParaRPr lang="en-US" dirty="0"/>
          </a:p>
          <a:p>
            <a:pPr algn="ctr"/>
            <a:r>
              <a:rPr lang="en-US" dirty="0"/>
              <a:t>Lorentz transformations:  </a:t>
            </a:r>
          </a:p>
          <a:p>
            <a:pPr algn="ctr"/>
            <a:endParaRPr lang="en-US" dirty="0"/>
          </a:p>
          <a:p>
            <a:pPr algn="ctr"/>
            <a:r>
              <a:rPr lang="es-ES" dirty="0"/>
              <a:t>x’ =</a:t>
            </a:r>
            <a:r>
              <a:rPr lang="en-US" dirty="0"/>
              <a:t>γ</a:t>
            </a:r>
            <a:r>
              <a:rPr lang="es-ES" dirty="0"/>
              <a:t>(x-ut), y’ = y, z’ = z, </a:t>
            </a:r>
            <a:r>
              <a:rPr lang="en-US" dirty="0"/>
              <a:t>t’ = </a:t>
            </a:r>
            <a:r>
              <a:rPr lang="es-ES" dirty="0"/>
              <a:t>γ</a:t>
            </a:r>
            <a:r>
              <a:rPr lang="en-US" dirty="0"/>
              <a:t>(t-</a:t>
            </a:r>
            <a:r>
              <a:rPr lang="en-US" dirty="0" err="1"/>
              <a:t>ux</a:t>
            </a:r>
            <a:r>
              <a:rPr lang="en-US" dirty="0"/>
              <a:t>/c</a:t>
            </a:r>
            <a:r>
              <a:rPr lang="en-US" baseline="30000" dirty="0"/>
              <a:t>2</a:t>
            </a:r>
            <a:r>
              <a:rPr lang="en-US" dirty="0"/>
              <a:t>) </a:t>
            </a:r>
          </a:p>
          <a:p>
            <a:r>
              <a:rPr lang="en-US" dirty="0"/>
              <a:t>  		   lead to (show on board):</a:t>
            </a:r>
          </a:p>
          <a:p>
            <a:endParaRPr lang="en-US" dirty="0"/>
          </a:p>
          <a:p>
            <a:pPr algn="ctr"/>
            <a:r>
              <a:rPr lang="en-US" dirty="0"/>
              <a:t>v = (v’ + u)/(1 + </a:t>
            </a:r>
            <a:r>
              <a:rPr lang="en-US" dirty="0" err="1"/>
              <a:t>uv</a:t>
            </a:r>
            <a:r>
              <a:rPr lang="en-US" dirty="0"/>
              <a:t>’/c</a:t>
            </a:r>
            <a:r>
              <a:rPr lang="en-US" baseline="30000" dirty="0"/>
              <a:t>2</a:t>
            </a:r>
            <a:r>
              <a:rPr lang="en-US" dirty="0"/>
              <a:t>), </a:t>
            </a:r>
          </a:p>
          <a:p>
            <a:pPr algn="ctr"/>
            <a:endParaRPr lang="en-US" dirty="0"/>
          </a:p>
          <a:p>
            <a:r>
              <a:rPr lang="en-US" dirty="0"/>
              <a:t>	where u is relative speed of two observers.</a:t>
            </a:r>
          </a:p>
        </p:txBody>
      </p:sp>
    </p:spTree>
    <p:extLst>
      <p:ext uri="{BB962C8B-B14F-4D97-AF65-F5344CB8AC3E}">
        <p14:creationId xmlns:p14="http://schemas.microsoft.com/office/powerpoint/2010/main" val="4048401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CA4F4A6F-7034-4372-91DC-0450C3BBA0DD}"/>
              </a:ext>
            </a:extLst>
          </p:cNvPr>
          <p:cNvSpPr txBox="1">
            <a:spLocks noChangeArrowheads="1"/>
          </p:cNvSpPr>
          <p:nvPr/>
        </p:nvSpPr>
        <p:spPr bwMode="auto">
          <a:xfrm>
            <a:off x="1776903" y="830020"/>
            <a:ext cx="8313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The Impact of Special Relativity</a:t>
            </a:r>
          </a:p>
        </p:txBody>
      </p:sp>
      <p:sp>
        <p:nvSpPr>
          <p:cNvPr id="29699" name="Text Box 3">
            <a:extLst>
              <a:ext uri="{FF2B5EF4-FFF2-40B4-BE49-F238E27FC236}">
                <a16:creationId xmlns:a16="http://schemas.microsoft.com/office/drawing/2014/main" id="{B990C79C-CF24-4E8A-AADA-99E4731BFC8F}"/>
              </a:ext>
            </a:extLst>
          </p:cNvPr>
          <p:cNvSpPr txBox="1">
            <a:spLocks noChangeArrowheads="1"/>
          </p:cNvSpPr>
          <p:nvPr/>
        </p:nvSpPr>
        <p:spPr bwMode="auto">
          <a:xfrm>
            <a:off x="2063018" y="1697771"/>
            <a:ext cx="8240713"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dirty="0">
                <a:solidFill>
                  <a:srgbClr val="000099"/>
                </a:solidFill>
              </a:rPr>
              <a:t>The predictions of special relativity have been tested thoroughly, and verified to great accuracy. </a:t>
            </a:r>
          </a:p>
          <a:p>
            <a:pPr fontAlgn="base">
              <a:spcBef>
                <a:spcPct val="50000"/>
              </a:spcBef>
              <a:spcAft>
                <a:spcPct val="0"/>
              </a:spcAft>
            </a:pPr>
            <a:r>
              <a:rPr lang="en-US" altLang="en-US" dirty="0">
                <a:solidFill>
                  <a:srgbClr val="000099"/>
                </a:solidFill>
              </a:rPr>
              <a:t>The correspondence principle says that a more general theory must agree with a more restricted theory where their realms of validity overlap. </a:t>
            </a:r>
          </a:p>
          <a:p>
            <a:pPr algn="ctr" fontAlgn="base">
              <a:spcBef>
                <a:spcPct val="50000"/>
              </a:spcBef>
              <a:spcAft>
                <a:spcPct val="0"/>
              </a:spcAft>
            </a:pPr>
            <a:r>
              <a:rPr lang="en-US" dirty="0">
                <a:solidFill>
                  <a:schemeClr val="accent6">
                    <a:lumMod val="75000"/>
                  </a:schemeClr>
                </a:solidFill>
              </a:rPr>
              <a:t>Correspondence principle:  when v &lt;&lt; c, Newton’s Laws apply because m = m</a:t>
            </a:r>
            <a:r>
              <a:rPr lang="en-US" baseline="-25000" dirty="0">
                <a:solidFill>
                  <a:schemeClr val="accent6">
                    <a:lumMod val="75000"/>
                  </a:schemeClr>
                </a:solidFill>
              </a:rPr>
              <a:t>0</a:t>
            </a:r>
            <a:r>
              <a:rPr lang="en-US" dirty="0">
                <a:solidFill>
                  <a:schemeClr val="accent6">
                    <a:lumMod val="75000"/>
                  </a:schemeClr>
                </a:solidFill>
              </a:rPr>
              <a:t> .  </a:t>
            </a:r>
          </a:p>
          <a:p>
            <a:pPr fontAlgn="base">
              <a:spcBef>
                <a:spcPct val="50000"/>
              </a:spcBef>
              <a:spcAft>
                <a:spcPct val="0"/>
              </a:spcAft>
            </a:pPr>
            <a:endParaRPr lang="en-US" altLang="en-US" dirty="0">
              <a:solidFill>
                <a:srgbClr val="000099"/>
              </a:solidFill>
            </a:endParaRPr>
          </a:p>
        </p:txBody>
      </p:sp>
    </p:spTree>
    <p:extLst>
      <p:ext uri="{BB962C8B-B14F-4D97-AF65-F5344CB8AC3E}">
        <p14:creationId xmlns:p14="http://schemas.microsoft.com/office/powerpoint/2010/main" val="49091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8057270-AF72-4F47-A825-498E092AAD9F}"/>
              </a:ext>
            </a:extLst>
          </p:cNvPr>
          <p:cNvSpPr>
            <a:spLocks noGrp="1" noChangeArrowheads="1"/>
          </p:cNvSpPr>
          <p:nvPr>
            <p:ph type="title"/>
          </p:nvPr>
        </p:nvSpPr>
        <p:spPr/>
        <p:txBody>
          <a:bodyPr/>
          <a:lstStyle/>
          <a:p>
            <a:pPr eaLnBrk="1" hangingPunct="1"/>
            <a:r>
              <a:rPr lang="en-US" altLang="en-US"/>
              <a:t>General Relativity</a:t>
            </a:r>
          </a:p>
        </p:txBody>
      </p:sp>
      <p:sp>
        <p:nvSpPr>
          <p:cNvPr id="21507" name="Rectangle 3">
            <a:extLst>
              <a:ext uri="{FF2B5EF4-FFF2-40B4-BE49-F238E27FC236}">
                <a16:creationId xmlns:a16="http://schemas.microsoft.com/office/drawing/2014/main" id="{43E0C26D-3565-4E99-9CBB-CE6D2867A652}"/>
              </a:ext>
            </a:extLst>
          </p:cNvPr>
          <p:cNvSpPr>
            <a:spLocks noGrp="1" noChangeArrowheads="1"/>
          </p:cNvSpPr>
          <p:nvPr>
            <p:ph type="body" idx="1"/>
          </p:nvPr>
        </p:nvSpPr>
        <p:spPr/>
        <p:txBody>
          <a:bodyPr/>
          <a:lstStyle/>
          <a:p>
            <a:pPr eaLnBrk="1" hangingPunct="1"/>
            <a:r>
              <a:rPr lang="en-US" altLang="en-US"/>
              <a:t>Equivalence principle</a:t>
            </a:r>
          </a:p>
          <a:p>
            <a:pPr eaLnBrk="1" hangingPunct="1"/>
            <a:r>
              <a:rPr lang="en-US" altLang="en-US"/>
              <a:t>Gravitational redshift</a:t>
            </a:r>
          </a:p>
          <a:p>
            <a:pPr eaLnBrk="1" hangingPunct="1"/>
            <a:r>
              <a:rPr lang="en-US" altLang="en-US"/>
              <a:t>Geodesics</a:t>
            </a:r>
          </a:p>
          <a:p>
            <a:pPr eaLnBrk="1" hangingPunct="1"/>
            <a:r>
              <a:rPr lang="en-US" altLang="en-US"/>
              <a:t>Gravitational light bending</a:t>
            </a:r>
          </a:p>
        </p:txBody>
      </p:sp>
    </p:spTree>
    <p:extLst>
      <p:ext uri="{BB962C8B-B14F-4D97-AF65-F5344CB8AC3E}">
        <p14:creationId xmlns:p14="http://schemas.microsoft.com/office/powerpoint/2010/main" val="405995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B4F60-E721-4462-AD45-0A1CB51AAD8A}"/>
              </a:ext>
            </a:extLst>
          </p:cNvPr>
          <p:cNvSpPr>
            <a:spLocks noGrp="1"/>
          </p:cNvSpPr>
          <p:nvPr>
            <p:ph idx="1"/>
          </p:nvPr>
        </p:nvSpPr>
        <p:spPr>
          <a:xfrm>
            <a:off x="835270" y="504093"/>
            <a:ext cx="10363200" cy="4114800"/>
          </a:xfrm>
        </p:spPr>
        <p:txBody>
          <a:bodyPr/>
          <a:lstStyle/>
          <a:p>
            <a:pPr marL="0" indent="0">
              <a:buNone/>
            </a:pPr>
            <a:r>
              <a:rPr lang="en-US" b="1" dirty="0"/>
              <a:t>A. Local equivalence principle:   Gravity and acceleration are locally equivalent</a:t>
            </a:r>
            <a:r>
              <a:rPr lang="en-US" dirty="0"/>
              <a:t>, as long as you are confined to observing within an infinitesimally small space.</a:t>
            </a:r>
          </a:p>
          <a:p>
            <a:pPr marL="0" indent="0">
              <a:buNone/>
            </a:pPr>
            <a:r>
              <a:rPr lang="en-US" b="1" dirty="0"/>
              <a:t>B. Space-time curvature and acceleration equivalence</a:t>
            </a:r>
            <a:r>
              <a:rPr lang="en-US" dirty="0"/>
              <a:t>:  a product of the math of curved spaces.</a:t>
            </a:r>
          </a:p>
          <a:p>
            <a:pPr marL="0" indent="0">
              <a:buNone/>
            </a:pPr>
            <a:r>
              <a:rPr lang="en-US" dirty="0"/>
              <a:t>A and B imply </a:t>
            </a:r>
            <a:r>
              <a:rPr lang="en-US" b="1" dirty="0"/>
              <a:t>gravity is equivalent to curved space-time</a:t>
            </a:r>
            <a:r>
              <a:rPr lang="en-US" dirty="0"/>
              <a:t>. This is the basis of </a:t>
            </a:r>
            <a:r>
              <a:rPr lang="en-US" b="1" dirty="0"/>
              <a:t>Einstein’s Field Equations</a:t>
            </a:r>
            <a:r>
              <a:rPr lang="en-US" dirty="0"/>
              <a:t>.  They provide physics for all observers, accelerated or not—that’s why it’s called </a:t>
            </a:r>
            <a:r>
              <a:rPr lang="en-US" b="1" u="sng" dirty="0"/>
              <a:t>General</a:t>
            </a:r>
            <a:r>
              <a:rPr lang="en-US" b="1" dirty="0"/>
              <a:t> Relativity</a:t>
            </a:r>
            <a:r>
              <a:rPr lang="en-US" dirty="0"/>
              <a:t>.</a:t>
            </a:r>
          </a:p>
          <a:p>
            <a:pPr marL="0" indent="0">
              <a:buNone/>
            </a:pPr>
            <a:r>
              <a:rPr lang="en-US" dirty="0"/>
              <a:t>Special Relativity is a limiting special case of General Relativity for v = constant.</a:t>
            </a:r>
          </a:p>
          <a:p>
            <a:pPr marL="0" indent="0">
              <a:buNone/>
            </a:pPr>
            <a:endParaRPr lang="en-US" dirty="0"/>
          </a:p>
        </p:txBody>
      </p:sp>
    </p:spTree>
    <p:extLst>
      <p:ext uri="{BB962C8B-B14F-4D97-AF65-F5344CB8AC3E}">
        <p14:creationId xmlns:p14="http://schemas.microsoft.com/office/powerpoint/2010/main" val="371882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D4762DB-4B93-4CBE-9281-346012C0D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760414"/>
            <a:ext cx="785971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FD7150ED-AC42-4647-A711-4A17D3F7978F}"/>
              </a:ext>
            </a:extLst>
          </p:cNvPr>
          <p:cNvSpPr>
            <a:spLocks noGrp="1" noChangeArrowheads="1"/>
          </p:cNvSpPr>
          <p:nvPr>
            <p:ph type="title"/>
          </p:nvPr>
        </p:nvSpPr>
        <p:spPr>
          <a:xfrm>
            <a:off x="2209800" y="0"/>
            <a:ext cx="7772400" cy="838200"/>
          </a:xfrm>
        </p:spPr>
        <p:txBody>
          <a:bodyPr/>
          <a:lstStyle/>
          <a:p>
            <a:pPr eaLnBrk="1" hangingPunct="1"/>
            <a:r>
              <a:rPr lang="en-US" altLang="en-US"/>
              <a:t>Equivalence principle</a:t>
            </a:r>
          </a:p>
        </p:txBody>
      </p:sp>
    </p:spTree>
    <p:extLst>
      <p:ext uri="{BB962C8B-B14F-4D97-AF65-F5344CB8AC3E}">
        <p14:creationId xmlns:p14="http://schemas.microsoft.com/office/powerpoint/2010/main" val="265084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A673C6D-0D3B-4BE6-BB26-3B091D7790F3}"/>
              </a:ext>
            </a:extLst>
          </p:cNvPr>
          <p:cNvSpPr txBox="1">
            <a:spLocks noChangeArrowheads="1"/>
          </p:cNvSpPr>
          <p:nvPr/>
        </p:nvSpPr>
        <p:spPr bwMode="auto">
          <a:xfrm>
            <a:off x="2128838" y="424473"/>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Covering:</a:t>
            </a:r>
          </a:p>
        </p:txBody>
      </p:sp>
      <p:sp>
        <p:nvSpPr>
          <p:cNvPr id="5123" name="Text Box 3">
            <a:extLst>
              <a:ext uri="{FF2B5EF4-FFF2-40B4-BE49-F238E27FC236}">
                <a16:creationId xmlns:a16="http://schemas.microsoft.com/office/drawing/2014/main" id="{82B46FED-D650-4CED-BDB2-86CB69C57BE2}"/>
              </a:ext>
            </a:extLst>
          </p:cNvPr>
          <p:cNvSpPr txBox="1">
            <a:spLocks noChangeArrowheads="1"/>
          </p:cNvSpPr>
          <p:nvPr/>
        </p:nvSpPr>
        <p:spPr bwMode="auto">
          <a:xfrm>
            <a:off x="2011363" y="1555751"/>
            <a:ext cx="8431212"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buFontTx/>
              <a:buChar char="•"/>
            </a:pPr>
            <a:r>
              <a:rPr lang="en-US" altLang="en-US">
                <a:solidFill>
                  <a:srgbClr val="333399"/>
                </a:solidFill>
              </a:rPr>
              <a:t> Galilean-Newtonian Relativity</a:t>
            </a:r>
          </a:p>
          <a:p>
            <a:pPr fontAlgn="base">
              <a:spcBef>
                <a:spcPct val="50000"/>
              </a:spcBef>
              <a:spcAft>
                <a:spcPct val="0"/>
              </a:spcAft>
              <a:buFontTx/>
              <a:buChar char="•"/>
            </a:pPr>
            <a:r>
              <a:rPr lang="en-US" altLang="en-US">
                <a:solidFill>
                  <a:srgbClr val="333399"/>
                </a:solidFill>
              </a:rPr>
              <a:t> Postulates of the Special Theory of Relativity</a:t>
            </a:r>
          </a:p>
          <a:p>
            <a:pPr fontAlgn="base">
              <a:spcBef>
                <a:spcPct val="50000"/>
              </a:spcBef>
              <a:spcAft>
                <a:spcPct val="0"/>
              </a:spcAft>
              <a:buFontTx/>
              <a:buChar char="•"/>
            </a:pPr>
            <a:r>
              <a:rPr lang="en-US" altLang="en-US">
                <a:solidFill>
                  <a:srgbClr val="333399"/>
                </a:solidFill>
              </a:rPr>
              <a:t> Simultaneity</a:t>
            </a:r>
          </a:p>
          <a:p>
            <a:pPr fontAlgn="base">
              <a:spcBef>
                <a:spcPct val="50000"/>
              </a:spcBef>
              <a:spcAft>
                <a:spcPct val="0"/>
              </a:spcAft>
              <a:buFontTx/>
              <a:buChar char="•"/>
            </a:pPr>
            <a:r>
              <a:rPr lang="en-US" altLang="en-US">
                <a:solidFill>
                  <a:srgbClr val="333399"/>
                </a:solidFill>
              </a:rPr>
              <a:t> Time Dilation and the Twin Paradox</a:t>
            </a:r>
          </a:p>
          <a:p>
            <a:pPr fontAlgn="base">
              <a:spcBef>
                <a:spcPct val="50000"/>
              </a:spcBef>
              <a:spcAft>
                <a:spcPct val="0"/>
              </a:spcAft>
              <a:buFontTx/>
              <a:buChar char="•"/>
            </a:pPr>
            <a:r>
              <a:rPr lang="en-US" altLang="en-US">
                <a:solidFill>
                  <a:srgbClr val="333399"/>
                </a:solidFill>
              </a:rPr>
              <a:t> Length Contraction</a:t>
            </a:r>
          </a:p>
          <a:p>
            <a:pPr fontAlgn="base">
              <a:spcBef>
                <a:spcPct val="50000"/>
              </a:spcBef>
              <a:spcAft>
                <a:spcPct val="0"/>
              </a:spcAft>
              <a:buFontTx/>
              <a:buChar char="•"/>
            </a:pPr>
            <a:r>
              <a:rPr lang="en-US" altLang="en-US">
                <a:solidFill>
                  <a:srgbClr val="333399"/>
                </a:solidFill>
              </a:rPr>
              <a:t> Four-Dimensional Space-Time</a:t>
            </a:r>
          </a:p>
        </p:txBody>
      </p:sp>
    </p:spTree>
    <p:extLst>
      <p:ext uri="{BB962C8B-B14F-4D97-AF65-F5344CB8AC3E}">
        <p14:creationId xmlns:p14="http://schemas.microsoft.com/office/powerpoint/2010/main" val="4227454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4CDDCF7-4B83-48CC-A199-24334CB413B7}"/>
              </a:ext>
            </a:extLst>
          </p:cNvPr>
          <p:cNvSpPr>
            <a:spLocks noGrp="1" noChangeArrowheads="1"/>
          </p:cNvSpPr>
          <p:nvPr>
            <p:ph type="title"/>
          </p:nvPr>
        </p:nvSpPr>
        <p:spPr>
          <a:xfrm>
            <a:off x="2057400" y="0"/>
            <a:ext cx="7772400" cy="1143000"/>
          </a:xfrm>
        </p:spPr>
        <p:txBody>
          <a:bodyPr/>
          <a:lstStyle/>
          <a:p>
            <a:pPr eaLnBrk="1" hangingPunct="1"/>
            <a:r>
              <a:rPr lang="en-US" altLang="en-US"/>
              <a:t>Gravitational redshift</a:t>
            </a:r>
          </a:p>
        </p:txBody>
      </p:sp>
      <p:pic>
        <p:nvPicPr>
          <p:cNvPr id="23555" name="Picture 3">
            <a:extLst>
              <a:ext uri="{FF2B5EF4-FFF2-40B4-BE49-F238E27FC236}">
                <a16:creationId xmlns:a16="http://schemas.microsoft.com/office/drawing/2014/main" id="{2B7AD4BE-3E20-4802-A924-56890E9DE586}"/>
              </a:ext>
            </a:extLst>
          </p:cNvPr>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057400" y="1143000"/>
            <a:ext cx="8077200" cy="518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0512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64267B3-EA15-4E45-BD2C-8BB73ACE9A10}"/>
              </a:ext>
            </a:extLst>
          </p:cNvPr>
          <p:cNvSpPr>
            <a:spLocks noGrp="1" noChangeArrowheads="1"/>
          </p:cNvSpPr>
          <p:nvPr>
            <p:ph type="title"/>
          </p:nvPr>
        </p:nvSpPr>
        <p:spPr>
          <a:xfrm>
            <a:off x="2133600" y="0"/>
            <a:ext cx="7772400" cy="1143000"/>
          </a:xfrm>
        </p:spPr>
        <p:txBody>
          <a:bodyPr/>
          <a:lstStyle/>
          <a:p>
            <a:pPr eaLnBrk="1" hangingPunct="1"/>
            <a:r>
              <a:rPr lang="en-US" altLang="en-US" dirty="0"/>
              <a:t>Gravitational Redshift</a:t>
            </a:r>
          </a:p>
        </p:txBody>
      </p:sp>
      <p:graphicFrame>
        <p:nvGraphicFramePr>
          <p:cNvPr id="25603" name="Object 3">
            <a:extLst>
              <a:ext uri="{FF2B5EF4-FFF2-40B4-BE49-F238E27FC236}">
                <a16:creationId xmlns:a16="http://schemas.microsoft.com/office/drawing/2014/main" id="{6BA72A0E-24E7-46F9-A524-297D4F570FB1}"/>
              </a:ext>
            </a:extLst>
          </p:cNvPr>
          <p:cNvGraphicFramePr>
            <a:graphicFrameLocks noChangeAspect="1"/>
          </p:cNvGraphicFramePr>
          <p:nvPr>
            <p:ph idx="1"/>
          </p:nvPr>
        </p:nvGraphicFramePr>
        <p:xfrm>
          <a:off x="4191000" y="1219201"/>
          <a:ext cx="3505200" cy="1477963"/>
        </p:xfrm>
        <a:graphic>
          <a:graphicData uri="http://schemas.openxmlformats.org/presentationml/2006/ole">
            <mc:AlternateContent xmlns:mc="http://schemas.openxmlformats.org/markup-compatibility/2006">
              <mc:Choice xmlns:v="urn:schemas-microsoft-com:vml" Requires="v">
                <p:oleObj spid="_x0000_s5125" name="Equation" r:id="rId3" imgW="1054100" imgH="444500" progId="Equation.3">
                  <p:embed/>
                </p:oleObj>
              </mc:Choice>
              <mc:Fallback>
                <p:oleObj name="Equation" r:id="rId3" imgW="1054100" imgH="444500" progId="Equation.3">
                  <p:embed/>
                  <p:pic>
                    <p:nvPicPr>
                      <p:cNvPr id="25603" name="Object 3">
                        <a:extLst>
                          <a:ext uri="{FF2B5EF4-FFF2-40B4-BE49-F238E27FC236}">
                            <a16:creationId xmlns:a16="http://schemas.microsoft.com/office/drawing/2014/main" id="{6BA72A0E-24E7-46F9-A524-297D4F570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19201"/>
                        <a:ext cx="3505200" cy="147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Text Box 4">
            <a:extLst>
              <a:ext uri="{FF2B5EF4-FFF2-40B4-BE49-F238E27FC236}">
                <a16:creationId xmlns:a16="http://schemas.microsoft.com/office/drawing/2014/main" id="{A69F647D-570E-43F1-A88E-FA76B7454D3D}"/>
              </a:ext>
            </a:extLst>
          </p:cNvPr>
          <p:cNvSpPr txBox="1">
            <a:spLocks noChangeArrowheads="1"/>
          </p:cNvSpPr>
          <p:nvPr/>
        </p:nvSpPr>
        <p:spPr bwMode="auto">
          <a:xfrm>
            <a:off x="2362200" y="3048000"/>
            <a:ext cx="6934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dirty="0">
                <a:solidFill>
                  <a:srgbClr val="000000"/>
                </a:solidFill>
              </a:rPr>
              <a:t>Light is emitted from the surface of a white dwarf (mass of one solar mass, radius of one Earth radius) at a frequency of 5</a:t>
            </a:r>
            <a:r>
              <a:rPr lang="en-US" altLang="en-US" dirty="0">
                <a:solidFill>
                  <a:srgbClr val="000000"/>
                </a:solidFill>
                <a:cs typeface="Times New Roman" panose="02020603050405020304" pitchFamily="18" charset="0"/>
              </a:rPr>
              <a:t>×</a:t>
            </a:r>
            <a:r>
              <a:rPr lang="en-US" altLang="en-US" dirty="0">
                <a:solidFill>
                  <a:srgbClr val="000000"/>
                </a:solidFill>
              </a:rPr>
              <a:t>10</a:t>
            </a:r>
            <a:r>
              <a:rPr lang="en-US" altLang="en-US" baseline="30000" dirty="0">
                <a:solidFill>
                  <a:srgbClr val="000000"/>
                </a:solidFill>
              </a:rPr>
              <a:t>14</a:t>
            </a:r>
            <a:r>
              <a:rPr lang="en-US" altLang="en-US" dirty="0">
                <a:solidFill>
                  <a:srgbClr val="000000"/>
                </a:solidFill>
              </a:rPr>
              <a:t> Hz.  At what frequency do we observe the Earth with a telescope on Earth?</a:t>
            </a:r>
          </a:p>
        </p:txBody>
      </p:sp>
      <p:sp>
        <p:nvSpPr>
          <p:cNvPr id="94213" name="Text Box 5">
            <a:extLst>
              <a:ext uri="{FF2B5EF4-FFF2-40B4-BE49-F238E27FC236}">
                <a16:creationId xmlns:a16="http://schemas.microsoft.com/office/drawing/2014/main" id="{69162F87-83BF-4917-BC55-293E9B083F11}"/>
              </a:ext>
            </a:extLst>
          </p:cNvPr>
          <p:cNvSpPr txBox="1">
            <a:spLocks noChangeArrowheads="1"/>
          </p:cNvSpPr>
          <p:nvPr/>
        </p:nvSpPr>
        <p:spPr bwMode="auto">
          <a:xfrm>
            <a:off x="2362200" y="5257801"/>
            <a:ext cx="746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dirty="0">
                <a:solidFill>
                  <a:srgbClr val="000000"/>
                </a:solidFill>
              </a:rPr>
              <a:t>Fractional change is 2</a:t>
            </a:r>
            <a:r>
              <a:rPr lang="en-US" altLang="en-US" dirty="0">
                <a:solidFill>
                  <a:srgbClr val="000000"/>
                </a:solidFill>
                <a:cs typeface="Times New Roman" panose="02020603050405020304" pitchFamily="18" charset="0"/>
              </a:rPr>
              <a:t>×</a:t>
            </a:r>
            <a:r>
              <a:rPr lang="en-US" altLang="en-US" dirty="0">
                <a:solidFill>
                  <a:srgbClr val="000000"/>
                </a:solidFill>
              </a:rPr>
              <a:t>10</a:t>
            </a:r>
            <a:r>
              <a:rPr lang="en-US" altLang="en-US" baseline="30000" dirty="0">
                <a:solidFill>
                  <a:srgbClr val="000000"/>
                </a:solidFill>
              </a:rPr>
              <a:t>-4</a:t>
            </a:r>
            <a:r>
              <a:rPr lang="en-US" altLang="en-US" dirty="0">
                <a:solidFill>
                  <a:srgbClr val="000000"/>
                </a:solidFill>
              </a:rPr>
              <a:t>.</a:t>
            </a:r>
          </a:p>
          <a:p>
            <a:pPr fontAlgn="base">
              <a:spcBef>
                <a:spcPct val="50000"/>
              </a:spcBef>
              <a:spcAft>
                <a:spcPct val="0"/>
              </a:spcAft>
            </a:pPr>
            <a:r>
              <a:rPr lang="en-US" altLang="en-US" dirty="0">
                <a:solidFill>
                  <a:srgbClr val="000000"/>
                </a:solidFill>
              </a:rPr>
              <a:t>Gravitational time dilation follows the same equation.</a:t>
            </a:r>
          </a:p>
        </p:txBody>
      </p:sp>
    </p:spTree>
    <p:extLst>
      <p:ext uri="{BB962C8B-B14F-4D97-AF65-F5344CB8AC3E}">
        <p14:creationId xmlns:p14="http://schemas.microsoft.com/office/powerpoint/2010/main" val="1328294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checkerboard(across)">
                                      <p:cBhvr>
                                        <p:cTn id="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80D0E77-901F-4F86-B91B-3255A70C70E8}"/>
              </a:ext>
            </a:extLst>
          </p:cNvPr>
          <p:cNvSpPr>
            <a:spLocks noGrp="1" noChangeArrowheads="1"/>
          </p:cNvSpPr>
          <p:nvPr>
            <p:ph type="title"/>
          </p:nvPr>
        </p:nvSpPr>
        <p:spPr>
          <a:xfrm>
            <a:off x="1981200" y="228600"/>
            <a:ext cx="8305800" cy="1524000"/>
          </a:xfrm>
        </p:spPr>
        <p:txBody>
          <a:bodyPr/>
          <a:lstStyle/>
          <a:p>
            <a:pPr eaLnBrk="1" hangingPunct="1"/>
            <a:r>
              <a:rPr lang="en-US" altLang="en-US"/>
              <a:t>Einstein’s theory of gravity is built on the principle that</a:t>
            </a:r>
          </a:p>
        </p:txBody>
      </p:sp>
      <p:sp>
        <p:nvSpPr>
          <p:cNvPr id="26627" name="Rectangle 3">
            <a:extLst>
              <a:ext uri="{FF2B5EF4-FFF2-40B4-BE49-F238E27FC236}">
                <a16:creationId xmlns:a16="http://schemas.microsoft.com/office/drawing/2014/main" id="{DF6E7FC6-8101-45D3-9506-21820D897D3B}"/>
              </a:ext>
            </a:extLst>
          </p:cNvPr>
          <p:cNvSpPr>
            <a:spLocks noGrp="1" noChangeArrowheads="1"/>
          </p:cNvSpPr>
          <p:nvPr>
            <p:ph type="body" idx="1"/>
          </p:nvPr>
        </p:nvSpPr>
        <p:spPr>
          <a:xfrm>
            <a:off x="1905000" y="2057400"/>
            <a:ext cx="8534400" cy="3581400"/>
          </a:xfrm>
        </p:spPr>
        <p:txBody>
          <a:bodyPr/>
          <a:lstStyle/>
          <a:p>
            <a:pPr marL="609600" indent="-609600" eaLnBrk="1" hangingPunct="1">
              <a:buFontTx/>
              <a:buAutoNum type="arabicPeriod"/>
            </a:pPr>
            <a:r>
              <a:rPr lang="en-US" altLang="en-US" dirty="0"/>
              <a:t>The speed of light is constant.</a:t>
            </a:r>
          </a:p>
          <a:p>
            <a:pPr marL="609600" indent="-609600" eaLnBrk="1" hangingPunct="1">
              <a:buFontTx/>
              <a:buAutoNum type="arabicPeriod"/>
            </a:pPr>
            <a:r>
              <a:rPr lang="en-US" altLang="en-US" dirty="0"/>
              <a:t>As an object speeds up its clock runs faster.</a:t>
            </a:r>
          </a:p>
          <a:p>
            <a:pPr marL="609600" indent="-609600" eaLnBrk="1" hangingPunct="1">
              <a:buFontTx/>
              <a:buAutoNum type="arabicPeriod"/>
            </a:pPr>
            <a:r>
              <a:rPr lang="en-US" altLang="en-US" dirty="0"/>
              <a:t>The effects of gravity cannot be distinguished from the effects of acceleration in the absence of gravity.</a:t>
            </a:r>
          </a:p>
          <a:p>
            <a:pPr marL="609600" indent="-609600" eaLnBrk="1" hangingPunct="1">
              <a:buFontTx/>
              <a:buAutoNum type="arabicPeriod"/>
            </a:pPr>
            <a:r>
              <a:rPr lang="en-US" altLang="en-US" dirty="0"/>
              <a:t>Everyone’s relative.</a:t>
            </a:r>
          </a:p>
        </p:txBody>
      </p:sp>
    </p:spTree>
    <p:extLst>
      <p:ext uri="{BB962C8B-B14F-4D97-AF65-F5344CB8AC3E}">
        <p14:creationId xmlns:p14="http://schemas.microsoft.com/office/powerpoint/2010/main" val="3351279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EDB017B-64D4-4370-8031-7981E9E50111}"/>
              </a:ext>
            </a:extLst>
          </p:cNvPr>
          <p:cNvSpPr>
            <a:spLocks noGrp="1" noChangeArrowheads="1"/>
          </p:cNvSpPr>
          <p:nvPr>
            <p:ph type="title"/>
          </p:nvPr>
        </p:nvSpPr>
        <p:spPr>
          <a:xfrm>
            <a:off x="2209800" y="304800"/>
            <a:ext cx="7772400" cy="1143000"/>
          </a:xfrm>
        </p:spPr>
        <p:txBody>
          <a:bodyPr/>
          <a:lstStyle/>
          <a:p>
            <a:pPr eaLnBrk="1" hangingPunct="1"/>
            <a:r>
              <a:rPr lang="en-US" altLang="en-US"/>
              <a:t>Gravity deforms space-time</a:t>
            </a:r>
          </a:p>
        </p:txBody>
      </p:sp>
      <p:pic>
        <p:nvPicPr>
          <p:cNvPr id="29699" name="Picture 3" descr="temp">
            <a:extLst>
              <a:ext uri="{FF2B5EF4-FFF2-40B4-BE49-F238E27FC236}">
                <a16:creationId xmlns:a16="http://schemas.microsoft.com/office/drawing/2014/main" id="{6D10FA11-2586-4B1B-90D2-40047CF0F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31" t="28305" r="1888" b="16574"/>
          <a:stretch>
            <a:fillRect/>
          </a:stretch>
        </p:blipFill>
        <p:spPr bwMode="auto">
          <a:xfrm>
            <a:off x="1524000" y="1828801"/>
            <a:ext cx="9144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087561"/>
      </p:ext>
    </p:extLst>
  </p:cSld>
  <p:clrMapOvr>
    <a:overrideClrMapping bg1="dk2" tx1="lt1" bg2="dk1"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D5A1-0486-4E2B-A887-CBE0B74D0825}"/>
              </a:ext>
            </a:extLst>
          </p:cNvPr>
          <p:cNvSpPr>
            <a:spLocks noGrp="1"/>
          </p:cNvSpPr>
          <p:nvPr>
            <p:ph type="title"/>
          </p:nvPr>
        </p:nvSpPr>
        <p:spPr>
          <a:xfrm>
            <a:off x="677008" y="2321169"/>
            <a:ext cx="10802816" cy="838199"/>
          </a:xfrm>
        </p:spPr>
        <p:txBody>
          <a:bodyPr/>
          <a:lstStyle/>
          <a:p>
            <a:br>
              <a:rPr lang="en-US" sz="3600" b="1" dirty="0"/>
            </a:br>
            <a:br>
              <a:rPr lang="en-US" sz="3600" b="1" dirty="0"/>
            </a:br>
            <a:br>
              <a:rPr lang="en-US" sz="3600" b="1" dirty="0"/>
            </a:br>
            <a:br>
              <a:rPr lang="en-US" sz="3600" b="1" dirty="0"/>
            </a:br>
            <a:r>
              <a:rPr lang="en-US" sz="3600" b="1" dirty="0"/>
              <a:t>General Relativistic Metric (GRM): </a:t>
            </a:r>
            <a:r>
              <a:rPr lang="en-US" sz="3600" dirty="0"/>
              <a:t> ds</a:t>
            </a:r>
            <a:r>
              <a:rPr lang="en-US" sz="3600" baseline="30000" dirty="0"/>
              <a:t>2 </a:t>
            </a:r>
            <a:r>
              <a:rPr lang="en-US" sz="3600" dirty="0"/>
              <a:t>= </a:t>
            </a:r>
            <a:r>
              <a:rPr lang="en-US" sz="3600" dirty="0" err="1"/>
              <a:t>g</a:t>
            </a:r>
            <a:r>
              <a:rPr lang="en-US" sz="3600" baseline="-25000" dirty="0" err="1"/>
              <a:t>μν</a:t>
            </a:r>
            <a:r>
              <a:rPr lang="en-US" sz="3600" dirty="0" err="1"/>
              <a:t>dx</a:t>
            </a:r>
            <a:r>
              <a:rPr lang="en-US" sz="3600" baseline="30000" dirty="0" err="1"/>
              <a:t>μ</a:t>
            </a:r>
            <a:r>
              <a:rPr lang="en-US" sz="3600" dirty="0" err="1"/>
              <a:t>dx</a:t>
            </a:r>
            <a:r>
              <a:rPr lang="en-US" sz="3600" baseline="30000" dirty="0" err="1"/>
              <a:t>ν</a:t>
            </a:r>
            <a:r>
              <a:rPr lang="en-US" sz="3600" baseline="30000" dirty="0"/>
              <a:t> </a:t>
            </a:r>
            <a:r>
              <a:rPr lang="en-US" sz="3600" dirty="0"/>
              <a:t> in 4-D (repeated indices are summed).  </a:t>
            </a:r>
            <a:r>
              <a:rPr lang="en-US" sz="3600" b="1" dirty="0" err="1"/>
              <a:t>g</a:t>
            </a:r>
            <a:r>
              <a:rPr lang="en-US" sz="3600" b="1" baseline="-25000" dirty="0" err="1"/>
              <a:t>μν</a:t>
            </a:r>
            <a:r>
              <a:rPr lang="en-US" sz="3600" b="1" dirty="0"/>
              <a:t> = </a:t>
            </a:r>
            <a:r>
              <a:rPr lang="en-US" sz="3600" b="1" dirty="0" err="1"/>
              <a:t>g</a:t>
            </a:r>
            <a:r>
              <a:rPr lang="en-US" sz="3600" b="1" baseline="-25000" dirty="0" err="1"/>
              <a:t>νμ</a:t>
            </a:r>
            <a:r>
              <a:rPr lang="en-US" sz="3600" dirty="0"/>
              <a:t>, a symmetric tensor, thus having 10 unique components.     For a coordinate transformation, </a:t>
            </a:r>
            <a:r>
              <a:rPr lang="en-US" sz="3600" b="1" dirty="0" err="1"/>
              <a:t>g</a:t>
            </a:r>
            <a:r>
              <a:rPr lang="en-US" sz="3600" b="1" baseline="-25000" dirty="0" err="1"/>
              <a:t>μν</a:t>
            </a:r>
            <a:r>
              <a:rPr lang="en-US" sz="3600" b="1" dirty="0"/>
              <a:t> ‘= (∂x</a:t>
            </a:r>
            <a:r>
              <a:rPr lang="en-US" sz="3600" b="1" baseline="30000" dirty="0"/>
              <a:t>α</a:t>
            </a:r>
            <a:r>
              <a:rPr lang="en-US" sz="3600" b="1" dirty="0"/>
              <a:t>/∂</a:t>
            </a:r>
            <a:r>
              <a:rPr lang="en-US" sz="3600" b="1" dirty="0" err="1"/>
              <a:t>x</a:t>
            </a:r>
            <a:r>
              <a:rPr lang="en-US" sz="3600" b="1" baseline="-25000" dirty="0" err="1"/>
              <a:t>μ</a:t>
            </a:r>
            <a:r>
              <a:rPr lang="en-US" sz="3600" b="1" dirty="0"/>
              <a:t>’)(∂x</a:t>
            </a:r>
            <a:r>
              <a:rPr lang="en-US" sz="3600" b="1" baseline="30000" dirty="0"/>
              <a:t>β</a:t>
            </a:r>
            <a:r>
              <a:rPr lang="en-US" sz="3600" b="1" dirty="0"/>
              <a:t>/∂</a:t>
            </a:r>
            <a:r>
              <a:rPr lang="en-US" sz="3600" b="1" dirty="0" err="1"/>
              <a:t>x</a:t>
            </a:r>
            <a:r>
              <a:rPr lang="en-US" sz="3600" b="1" baseline="-25000" dirty="0" err="1"/>
              <a:t>ν</a:t>
            </a:r>
            <a:r>
              <a:rPr lang="en-US" sz="3600" b="1" dirty="0"/>
              <a:t>’) g</a:t>
            </a:r>
            <a:r>
              <a:rPr lang="en-US" sz="3600" b="1" baseline="-25000" dirty="0"/>
              <a:t>αβ</a:t>
            </a:r>
            <a:r>
              <a:rPr lang="en-US" sz="3600" dirty="0"/>
              <a:t>.</a:t>
            </a:r>
            <a:br>
              <a:rPr lang="en-US" sz="3600" dirty="0"/>
            </a:br>
            <a:r>
              <a:rPr lang="en-US" sz="3600" b="1" dirty="0" err="1"/>
              <a:t>g</a:t>
            </a:r>
            <a:r>
              <a:rPr lang="en-US" sz="3600" b="1" baseline="30000" dirty="0" err="1"/>
              <a:t>ρσ</a:t>
            </a:r>
            <a:r>
              <a:rPr lang="en-US" sz="3600" b="1" dirty="0" err="1"/>
              <a:t>g</a:t>
            </a:r>
            <a:r>
              <a:rPr lang="en-US" sz="3600" b="1" baseline="-25000" dirty="0" err="1"/>
              <a:t>στ</a:t>
            </a:r>
            <a:r>
              <a:rPr lang="en-US" sz="3600" b="1" dirty="0"/>
              <a:t> = </a:t>
            </a:r>
            <a:r>
              <a:rPr lang="en-US" sz="3600" b="1" dirty="0" err="1"/>
              <a:t>δ</a:t>
            </a:r>
            <a:r>
              <a:rPr lang="en-US" sz="3600" b="1" baseline="30000" dirty="0" err="1"/>
              <a:t>ρ</a:t>
            </a:r>
            <a:r>
              <a:rPr lang="en-US" sz="3600" b="1" baseline="-25000" dirty="0" err="1"/>
              <a:t>τ</a:t>
            </a:r>
            <a:r>
              <a:rPr lang="en-US" sz="3600" dirty="0"/>
              <a:t>, where </a:t>
            </a:r>
            <a:r>
              <a:rPr lang="en-US" sz="3600" b="1" dirty="0" err="1"/>
              <a:t>δ</a:t>
            </a:r>
            <a:r>
              <a:rPr lang="en-US" sz="3600" b="1" baseline="30000" dirty="0" err="1"/>
              <a:t>ρ</a:t>
            </a:r>
            <a:r>
              <a:rPr lang="en-US" sz="3600" b="1" baseline="-25000" dirty="0" err="1"/>
              <a:t>τ</a:t>
            </a:r>
            <a:r>
              <a:rPr lang="en-US" sz="3600" b="1" dirty="0"/>
              <a:t> = 1 for ρ = τ, 0 otherwise</a:t>
            </a:r>
            <a:r>
              <a:rPr lang="en-US" sz="3600" dirty="0"/>
              <a:t>.</a:t>
            </a:r>
            <a:br>
              <a:rPr lang="en-US" sz="3600" dirty="0"/>
            </a:br>
            <a:br>
              <a:rPr lang="en-US" sz="3600" dirty="0"/>
            </a:br>
            <a:r>
              <a:rPr lang="en-US" sz="3600" dirty="0"/>
              <a:t>Covariant vectors have lower indices and contravariant vectors have higher.          Transformations between them:  </a:t>
            </a:r>
            <a:r>
              <a:rPr lang="en-US" sz="3600" b="1" dirty="0" err="1"/>
              <a:t>A</a:t>
            </a:r>
            <a:r>
              <a:rPr lang="en-US" sz="3600" b="1" baseline="-25000" dirty="0" err="1"/>
              <a:t>μ</a:t>
            </a:r>
            <a:r>
              <a:rPr lang="en-US" sz="3600" b="1" dirty="0"/>
              <a:t> = </a:t>
            </a:r>
            <a:r>
              <a:rPr lang="en-US" sz="3600" b="1" dirty="0" err="1"/>
              <a:t>g</a:t>
            </a:r>
            <a:r>
              <a:rPr lang="en-US" sz="3600" b="1" baseline="-25000" dirty="0" err="1"/>
              <a:t>μν</a:t>
            </a:r>
            <a:r>
              <a:rPr lang="en-US" sz="3600" b="1" dirty="0" err="1"/>
              <a:t>A</a:t>
            </a:r>
            <a:r>
              <a:rPr lang="en-US" sz="3600" b="1" baseline="30000" dirty="0" err="1"/>
              <a:t>ν</a:t>
            </a:r>
            <a:r>
              <a:rPr lang="en-US" sz="3600" dirty="0"/>
              <a:t> and </a:t>
            </a:r>
            <a:r>
              <a:rPr lang="en-US" sz="3600" b="1" dirty="0" err="1"/>
              <a:t>A</a:t>
            </a:r>
            <a:r>
              <a:rPr lang="en-US" sz="3600" b="1" baseline="30000" dirty="0" err="1"/>
              <a:t>μ</a:t>
            </a:r>
            <a:r>
              <a:rPr lang="en-US" sz="3600" b="1" dirty="0"/>
              <a:t> = </a:t>
            </a:r>
            <a:r>
              <a:rPr lang="en-US" sz="3600" b="1" dirty="0" err="1"/>
              <a:t>g</a:t>
            </a:r>
            <a:r>
              <a:rPr lang="en-US" sz="3600" b="1" baseline="30000" dirty="0" err="1"/>
              <a:t>μν</a:t>
            </a:r>
            <a:r>
              <a:rPr lang="en-US" sz="3600" b="1" dirty="0" err="1"/>
              <a:t>A</a:t>
            </a:r>
            <a:r>
              <a:rPr lang="en-US" sz="3600" b="1" baseline="-25000" dirty="0" err="1"/>
              <a:t>ν</a:t>
            </a:r>
            <a:r>
              <a:rPr lang="en-US" sz="3600" dirty="0"/>
              <a:t>.  Many tensors can be multiplied like matrices.</a:t>
            </a:r>
            <a:br>
              <a:rPr lang="en-US" dirty="0"/>
            </a:br>
            <a:endParaRPr lang="en-US" dirty="0"/>
          </a:p>
        </p:txBody>
      </p:sp>
    </p:spTree>
    <p:extLst>
      <p:ext uri="{BB962C8B-B14F-4D97-AF65-F5344CB8AC3E}">
        <p14:creationId xmlns:p14="http://schemas.microsoft.com/office/powerpoint/2010/main" val="184031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9A8D98E-FB3C-4B96-9191-FB9CFBBEEC61}"/>
              </a:ext>
            </a:extLst>
          </p:cNvPr>
          <p:cNvSpPr>
            <a:spLocks noGrp="1" noChangeArrowheads="1"/>
          </p:cNvSpPr>
          <p:nvPr>
            <p:ph type="title"/>
          </p:nvPr>
        </p:nvSpPr>
        <p:spPr>
          <a:xfrm>
            <a:off x="2209800" y="0"/>
            <a:ext cx="7772400" cy="1143000"/>
          </a:xfrm>
        </p:spPr>
        <p:txBody>
          <a:bodyPr/>
          <a:lstStyle/>
          <a:p>
            <a:pPr eaLnBrk="1" hangingPunct="1"/>
            <a:r>
              <a:rPr lang="en-US" altLang="en-US"/>
              <a:t>Geodesics in curved spacetime</a:t>
            </a:r>
          </a:p>
        </p:txBody>
      </p:sp>
      <p:pic>
        <p:nvPicPr>
          <p:cNvPr id="30723" name="Picture 3" descr="Z:\kaaret\class\2004f_29c50\20f25.jpg">
            <a:extLst>
              <a:ext uri="{FF2B5EF4-FFF2-40B4-BE49-F238E27FC236}">
                <a16:creationId xmlns:a16="http://schemas.microsoft.com/office/drawing/2014/main" id="{D253D5EF-598E-45F0-B0D5-C7248DAD5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749" b="7500"/>
          <a:stretch>
            <a:fillRect/>
          </a:stretch>
        </p:blipFill>
        <p:spPr bwMode="auto">
          <a:xfrm>
            <a:off x="2057400" y="990600"/>
            <a:ext cx="812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043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5BCA-3C24-4D4D-B8BB-75DC3F411B52}"/>
              </a:ext>
            </a:extLst>
          </p:cNvPr>
          <p:cNvSpPr>
            <a:spLocks noGrp="1"/>
          </p:cNvSpPr>
          <p:nvPr>
            <p:ph type="title"/>
          </p:nvPr>
        </p:nvSpPr>
        <p:spPr>
          <a:xfrm>
            <a:off x="914400" y="3256085"/>
            <a:ext cx="10363200" cy="1143000"/>
          </a:xfrm>
        </p:spPr>
        <p:txBody>
          <a:bodyPr/>
          <a:lstStyle/>
          <a:p>
            <a:r>
              <a:rPr lang="en-US" b="1" dirty="0"/>
              <a:t>Special Relativity Metric:  </a:t>
            </a:r>
            <a:r>
              <a:rPr lang="en-US" dirty="0"/>
              <a:t>for v = constant, </a:t>
            </a:r>
            <a:r>
              <a:rPr lang="en-US" b="1" dirty="0"/>
              <a:t>ds</a:t>
            </a:r>
            <a:r>
              <a:rPr lang="en-US" b="1" baseline="30000" dirty="0"/>
              <a:t>2 </a:t>
            </a:r>
            <a:r>
              <a:rPr lang="en-US" b="1" dirty="0"/>
              <a:t>= c</a:t>
            </a:r>
            <a:r>
              <a:rPr lang="en-US" b="1" baseline="30000" dirty="0"/>
              <a:t>2</a:t>
            </a:r>
            <a:r>
              <a:rPr lang="en-US" b="1" dirty="0"/>
              <a:t>dt</a:t>
            </a:r>
            <a:r>
              <a:rPr lang="en-US" b="1" baseline="30000" dirty="0"/>
              <a:t>2</a:t>
            </a:r>
            <a:r>
              <a:rPr lang="en-US" b="1" dirty="0"/>
              <a:t> - dx</a:t>
            </a:r>
            <a:r>
              <a:rPr lang="en-US" b="1" baseline="30000" dirty="0"/>
              <a:t>2</a:t>
            </a:r>
            <a:r>
              <a:rPr lang="en-US" b="1" dirty="0"/>
              <a:t> -</a:t>
            </a:r>
            <a:r>
              <a:rPr lang="en-US" b="1" baseline="30000" dirty="0"/>
              <a:t> </a:t>
            </a:r>
            <a:r>
              <a:rPr lang="en-US" b="1" dirty="0"/>
              <a:t>dy</a:t>
            </a:r>
            <a:r>
              <a:rPr lang="en-US" b="1" baseline="30000" dirty="0"/>
              <a:t>2</a:t>
            </a:r>
            <a:r>
              <a:rPr lang="en-US" b="1" dirty="0"/>
              <a:t> - dz</a:t>
            </a:r>
            <a:r>
              <a:rPr lang="en-US" b="1" baseline="30000" dirty="0"/>
              <a:t>2</a:t>
            </a:r>
            <a:r>
              <a:rPr lang="en-US" dirty="0"/>
              <a:t>.</a:t>
            </a:r>
            <a:br>
              <a:rPr lang="en-US" dirty="0"/>
            </a:br>
            <a:r>
              <a:rPr lang="en-US" b="1" dirty="0"/>
              <a:t>GRM </a:t>
            </a:r>
            <a:r>
              <a:rPr lang="en-US" b="1" dirty="0">
                <a:sym typeface="Wingdings" panose="05000000000000000000" pitchFamily="2" charset="2"/>
              </a:rPr>
              <a:t></a:t>
            </a:r>
            <a:r>
              <a:rPr lang="en-US" b="1" dirty="0"/>
              <a:t> Field Equations (10 </a:t>
            </a:r>
            <a:r>
              <a:rPr lang="en-US" b="1" dirty="0" err="1"/>
              <a:t>eqns</a:t>
            </a:r>
            <a:r>
              <a:rPr lang="en-US" b="1" dirty="0"/>
              <a:t> because of </a:t>
            </a:r>
            <a:r>
              <a:rPr lang="en-US" b="1" dirty="0" err="1"/>
              <a:t>μν</a:t>
            </a:r>
            <a:r>
              <a:rPr lang="en-US" b="1" dirty="0"/>
              <a:t> symmetry): </a:t>
            </a:r>
            <a:r>
              <a:rPr lang="en-US" dirty="0"/>
              <a:t>  </a:t>
            </a:r>
            <a:br>
              <a:rPr lang="en-US" dirty="0"/>
            </a:br>
            <a:r>
              <a:rPr lang="en-US" b="1" dirty="0" err="1"/>
              <a:t>R</a:t>
            </a:r>
            <a:r>
              <a:rPr lang="en-US" b="1" baseline="30000" dirty="0" err="1"/>
              <a:t>μν</a:t>
            </a:r>
            <a:r>
              <a:rPr lang="en-US" b="1" dirty="0"/>
              <a:t> = </a:t>
            </a:r>
            <a:r>
              <a:rPr lang="en-US" b="1" dirty="0" err="1"/>
              <a:t>Λg</a:t>
            </a:r>
            <a:r>
              <a:rPr lang="en-US" b="1" baseline="30000" dirty="0" err="1"/>
              <a:t>μν</a:t>
            </a:r>
            <a:r>
              <a:rPr lang="en-US" b="1" dirty="0"/>
              <a:t> – K [</a:t>
            </a:r>
            <a:r>
              <a:rPr lang="en-US" b="1" dirty="0" err="1"/>
              <a:t>T</a:t>
            </a:r>
            <a:r>
              <a:rPr lang="en-US" b="1" baseline="30000" dirty="0" err="1"/>
              <a:t>μν</a:t>
            </a:r>
            <a:r>
              <a:rPr lang="en-US" b="1" dirty="0"/>
              <a:t> – (1/2) </a:t>
            </a:r>
            <a:r>
              <a:rPr lang="en-US" b="1" dirty="0" err="1"/>
              <a:t>g</a:t>
            </a:r>
            <a:r>
              <a:rPr lang="en-US" b="1" baseline="30000" dirty="0" err="1"/>
              <a:t>μν</a:t>
            </a:r>
            <a:r>
              <a:rPr lang="en-US" b="1" dirty="0" err="1"/>
              <a:t>T</a:t>
            </a:r>
            <a:r>
              <a:rPr lang="en-US" b="1" dirty="0"/>
              <a:t>]</a:t>
            </a:r>
            <a:r>
              <a:rPr lang="en-US" dirty="0"/>
              <a:t>, </a:t>
            </a:r>
            <a:br>
              <a:rPr lang="en-US" dirty="0"/>
            </a:br>
            <a:r>
              <a:rPr lang="en-US" dirty="0"/>
              <a:t>where </a:t>
            </a:r>
            <a:r>
              <a:rPr lang="en-US" dirty="0" err="1"/>
              <a:t>R</a:t>
            </a:r>
            <a:r>
              <a:rPr lang="en-US" baseline="30000" dirty="0" err="1"/>
              <a:t>μν</a:t>
            </a:r>
            <a:r>
              <a:rPr lang="en-US" dirty="0"/>
              <a:t> is the curvature tensor of space-time, Λ is the cosmological constant, and </a:t>
            </a:r>
            <a:r>
              <a:rPr lang="en-US" dirty="0" err="1"/>
              <a:t>T</a:t>
            </a:r>
            <a:r>
              <a:rPr lang="en-US" baseline="30000" dirty="0" err="1"/>
              <a:t>μν</a:t>
            </a:r>
            <a:r>
              <a:rPr lang="en-US" dirty="0"/>
              <a:t> is the matter energy tensor and </a:t>
            </a:r>
            <a:br>
              <a:rPr lang="en-US" dirty="0"/>
            </a:br>
            <a:r>
              <a:rPr lang="en-US" dirty="0"/>
              <a:t>T = </a:t>
            </a:r>
            <a:r>
              <a:rPr lang="en-US" b="1" dirty="0"/>
              <a:t>g</a:t>
            </a:r>
            <a:r>
              <a:rPr lang="en-US" b="1" baseline="30000" dirty="0"/>
              <a:t>μν</a:t>
            </a:r>
            <a:r>
              <a:rPr lang="en-US" b="1" dirty="0"/>
              <a:t>T</a:t>
            </a:r>
            <a:r>
              <a:rPr lang="en-US" b="1" baseline="-25000" dirty="0"/>
              <a:t>μν</a:t>
            </a:r>
            <a:r>
              <a:rPr lang="en-US" b="1" dirty="0"/>
              <a:t>, K = 8πG/c</a:t>
            </a:r>
            <a:r>
              <a:rPr lang="en-US" b="1" baseline="30000" dirty="0"/>
              <a:t>2</a:t>
            </a:r>
            <a:r>
              <a:rPr lang="en-US" dirty="0"/>
              <a:t>.</a:t>
            </a:r>
            <a:br>
              <a:rPr lang="en-US" dirty="0"/>
            </a:br>
            <a:endParaRPr lang="en-US" dirty="0"/>
          </a:p>
        </p:txBody>
      </p:sp>
    </p:spTree>
    <p:extLst>
      <p:ext uri="{BB962C8B-B14F-4D97-AF65-F5344CB8AC3E}">
        <p14:creationId xmlns:p14="http://schemas.microsoft.com/office/powerpoint/2010/main" val="160607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7486-1005-4750-90C5-A21BDB71847C}"/>
              </a:ext>
            </a:extLst>
          </p:cNvPr>
          <p:cNvSpPr>
            <a:spLocks noGrp="1"/>
          </p:cNvSpPr>
          <p:nvPr>
            <p:ph type="title"/>
          </p:nvPr>
        </p:nvSpPr>
        <p:spPr>
          <a:xfrm>
            <a:off x="1099039" y="3080238"/>
            <a:ext cx="10363200" cy="1143000"/>
          </a:xfrm>
        </p:spPr>
        <p:txBody>
          <a:bodyPr/>
          <a:lstStyle/>
          <a:p>
            <a:r>
              <a:rPr lang="en-US" sz="4000" b="1" dirty="0"/>
              <a:t>BLACK HOLE MATH:</a:t>
            </a:r>
            <a:br>
              <a:rPr lang="en-US" b="1" dirty="0"/>
            </a:br>
            <a:br>
              <a:rPr lang="en-US" b="1" dirty="0"/>
            </a:br>
            <a:r>
              <a:rPr lang="en-US" sz="4000" b="1" dirty="0"/>
              <a:t>The Schwarzschild Metric (non-rotating, spherically symmetric black hole):</a:t>
            </a:r>
            <a:br>
              <a:rPr lang="en-US" sz="4000" dirty="0"/>
            </a:br>
            <a:r>
              <a:rPr lang="en-US" sz="4000" dirty="0"/>
              <a:t>Solution of Field equations:</a:t>
            </a:r>
            <a:br>
              <a:rPr lang="en-US" dirty="0"/>
            </a:br>
            <a:br>
              <a:rPr lang="en-US" dirty="0"/>
            </a:br>
            <a:r>
              <a:rPr lang="en-US" sz="4000" b="1" dirty="0"/>
              <a:t>ds</a:t>
            </a:r>
            <a:r>
              <a:rPr lang="en-US" sz="4000" b="1" baseline="30000" dirty="0"/>
              <a:t>2 </a:t>
            </a:r>
            <a:r>
              <a:rPr lang="en-US" sz="4000" b="1" dirty="0"/>
              <a:t>= c</a:t>
            </a:r>
            <a:r>
              <a:rPr lang="en-US" sz="4000" b="1" baseline="30000" dirty="0"/>
              <a:t>2</a:t>
            </a:r>
            <a:r>
              <a:rPr lang="en-US" sz="4000" b="1" dirty="0"/>
              <a:t> (1- 2Gm/c</a:t>
            </a:r>
            <a:r>
              <a:rPr lang="en-US" sz="4000" b="1" baseline="30000" dirty="0"/>
              <a:t>2</a:t>
            </a:r>
            <a:r>
              <a:rPr lang="en-US" sz="4000" b="1" dirty="0"/>
              <a:t>r) dt</a:t>
            </a:r>
            <a:r>
              <a:rPr lang="en-US" sz="4000" b="1" baseline="30000" dirty="0"/>
              <a:t>2</a:t>
            </a:r>
            <a:r>
              <a:rPr lang="en-US" sz="4000" b="1" dirty="0"/>
              <a:t> - dr</a:t>
            </a:r>
            <a:r>
              <a:rPr lang="en-US" sz="4000" b="1" baseline="30000" dirty="0"/>
              <a:t>2</a:t>
            </a:r>
            <a:r>
              <a:rPr lang="en-US" sz="4000" b="1" dirty="0"/>
              <a:t>/ (1-2Gm/ c</a:t>
            </a:r>
            <a:r>
              <a:rPr lang="en-US" sz="4000" b="1" baseline="30000" dirty="0"/>
              <a:t>2</a:t>
            </a:r>
            <a:r>
              <a:rPr lang="en-US" sz="4000" b="1" dirty="0"/>
              <a:t>r) –</a:t>
            </a:r>
            <a:r>
              <a:rPr lang="en-US" sz="4000" b="1" baseline="30000" dirty="0"/>
              <a:t> </a:t>
            </a:r>
            <a:r>
              <a:rPr lang="en-US" sz="4000" b="1" dirty="0"/>
              <a:t>r</a:t>
            </a:r>
            <a:r>
              <a:rPr lang="en-US" sz="4000" b="1" baseline="30000" dirty="0"/>
              <a:t>2</a:t>
            </a:r>
            <a:r>
              <a:rPr lang="en-US" sz="4000" b="1" dirty="0"/>
              <a:t>(dΘ</a:t>
            </a:r>
            <a:r>
              <a:rPr lang="en-US" sz="4000" b="1" baseline="30000" dirty="0"/>
              <a:t>2</a:t>
            </a:r>
            <a:r>
              <a:rPr lang="en-US" sz="4000" b="1" dirty="0"/>
              <a:t> + sin</a:t>
            </a:r>
            <a:r>
              <a:rPr lang="en-US" sz="4000" b="1" baseline="30000" dirty="0"/>
              <a:t>2</a:t>
            </a:r>
            <a:r>
              <a:rPr lang="en-US" sz="4000" b="1" dirty="0"/>
              <a:t>Θdφ</a:t>
            </a:r>
            <a:r>
              <a:rPr lang="en-US" sz="4000" b="1" baseline="30000" dirty="0"/>
              <a:t>2</a:t>
            </a:r>
            <a:r>
              <a:rPr lang="en-US" sz="4000" b="1" dirty="0"/>
              <a:t>)</a:t>
            </a:r>
            <a:br>
              <a:rPr lang="en-US" dirty="0"/>
            </a:br>
            <a:endParaRPr lang="en-US" dirty="0"/>
          </a:p>
        </p:txBody>
      </p:sp>
    </p:spTree>
    <p:extLst>
      <p:ext uri="{BB962C8B-B14F-4D97-AF65-F5344CB8AC3E}">
        <p14:creationId xmlns:p14="http://schemas.microsoft.com/office/powerpoint/2010/main" val="1744710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1D24FB8-14E0-48B6-893B-A25FBBD96A23}"/>
              </a:ext>
            </a:extLst>
          </p:cNvPr>
          <p:cNvSpPr>
            <a:spLocks noGrp="1" noChangeArrowheads="1"/>
          </p:cNvSpPr>
          <p:nvPr>
            <p:ph type="title"/>
          </p:nvPr>
        </p:nvSpPr>
        <p:spPr>
          <a:xfrm>
            <a:off x="2209800" y="0"/>
            <a:ext cx="7772400" cy="1143000"/>
          </a:xfrm>
        </p:spPr>
        <p:txBody>
          <a:bodyPr/>
          <a:lstStyle/>
          <a:p>
            <a:pPr eaLnBrk="1" hangingPunct="1"/>
            <a:r>
              <a:rPr lang="en-US" altLang="en-US" sz="3600" dirty="0"/>
              <a:t>Test of GR: Gravity bends the path of light</a:t>
            </a:r>
          </a:p>
        </p:txBody>
      </p:sp>
      <p:pic>
        <p:nvPicPr>
          <p:cNvPr id="33795" name="Picture 3">
            <a:extLst>
              <a:ext uri="{FF2B5EF4-FFF2-40B4-BE49-F238E27FC236}">
                <a16:creationId xmlns:a16="http://schemas.microsoft.com/office/drawing/2014/main" id="{7A10258F-7F96-4782-B08E-30E07635ECBD}"/>
              </a:ext>
            </a:extLst>
          </p:cNvPr>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133600" y="1371600"/>
            <a:ext cx="8077200" cy="5227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6035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4A2EF45-EAFD-410C-B5BA-6BA13D6C5DEA}"/>
              </a:ext>
            </a:extLst>
          </p:cNvPr>
          <p:cNvSpPr>
            <a:spLocks noGrp="1" noChangeArrowheads="1"/>
          </p:cNvSpPr>
          <p:nvPr>
            <p:ph type="title"/>
          </p:nvPr>
        </p:nvSpPr>
        <p:spPr>
          <a:xfrm>
            <a:off x="2121877" y="206251"/>
            <a:ext cx="7772400" cy="1143000"/>
          </a:xfrm>
        </p:spPr>
        <p:txBody>
          <a:bodyPr/>
          <a:lstStyle/>
          <a:p>
            <a:pPr eaLnBrk="1" hangingPunct="1"/>
            <a:r>
              <a:rPr lang="en-US" altLang="en-US" sz="3600" dirty="0"/>
              <a:t>Another GR Test:  </a:t>
            </a:r>
            <a:br>
              <a:rPr lang="en-US" altLang="en-US" sz="3600" dirty="0"/>
            </a:br>
            <a:r>
              <a:rPr lang="en-US" altLang="en-US" sz="3600" dirty="0"/>
              <a:t>Precession of Mercury’s orbit</a:t>
            </a:r>
          </a:p>
        </p:txBody>
      </p:sp>
      <p:pic>
        <p:nvPicPr>
          <p:cNvPr id="35843" name="Picture 3">
            <a:extLst>
              <a:ext uri="{FF2B5EF4-FFF2-40B4-BE49-F238E27FC236}">
                <a16:creationId xmlns:a16="http://schemas.microsoft.com/office/drawing/2014/main" id="{9161FCD3-89EC-4630-B0C5-119F7624071D}"/>
              </a:ext>
            </a:extLst>
          </p:cNvPr>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209800" y="1447801"/>
            <a:ext cx="7772400" cy="518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719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621F9A27-5DAC-4F6D-AE7F-6887D9F2B7F2}"/>
              </a:ext>
            </a:extLst>
          </p:cNvPr>
          <p:cNvSpPr txBox="1">
            <a:spLocks noChangeArrowheads="1"/>
          </p:cNvSpPr>
          <p:nvPr/>
        </p:nvSpPr>
        <p:spPr bwMode="auto">
          <a:xfrm>
            <a:off x="1903414" y="4508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Galilean-Newtonian Relativity</a:t>
            </a:r>
          </a:p>
        </p:txBody>
      </p:sp>
      <p:sp>
        <p:nvSpPr>
          <p:cNvPr id="7171" name="Text Box 3">
            <a:extLst>
              <a:ext uri="{FF2B5EF4-FFF2-40B4-BE49-F238E27FC236}">
                <a16:creationId xmlns:a16="http://schemas.microsoft.com/office/drawing/2014/main" id="{223CB4C7-8D37-433D-B746-5493BE519459}"/>
              </a:ext>
            </a:extLst>
          </p:cNvPr>
          <p:cNvSpPr txBox="1">
            <a:spLocks noChangeArrowheads="1"/>
          </p:cNvSpPr>
          <p:nvPr/>
        </p:nvSpPr>
        <p:spPr bwMode="auto">
          <a:xfrm>
            <a:off x="2022476" y="1495426"/>
            <a:ext cx="8075613"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333399"/>
                </a:solidFill>
              </a:rPr>
              <a:t>Definition of an inertial reference frame: </a:t>
            </a:r>
          </a:p>
          <a:p>
            <a:pPr fontAlgn="base">
              <a:spcBef>
                <a:spcPct val="50000"/>
              </a:spcBef>
              <a:spcAft>
                <a:spcPct val="0"/>
              </a:spcAft>
            </a:pPr>
            <a:r>
              <a:rPr lang="en-US" altLang="en-US">
                <a:solidFill>
                  <a:srgbClr val="333399"/>
                </a:solidFill>
              </a:rPr>
              <a:t>One in which Newton’s first law is valid</a:t>
            </a:r>
          </a:p>
          <a:p>
            <a:pPr fontAlgn="base">
              <a:spcBef>
                <a:spcPct val="50000"/>
              </a:spcBef>
              <a:spcAft>
                <a:spcPct val="0"/>
              </a:spcAft>
            </a:pPr>
            <a:r>
              <a:rPr lang="en-US" altLang="en-US">
                <a:solidFill>
                  <a:srgbClr val="333399"/>
                </a:solidFill>
              </a:rPr>
              <a:t>Earth is rotating and therefore not an inertial reference frame, but can treat it as one for many purposes</a:t>
            </a:r>
          </a:p>
          <a:p>
            <a:pPr fontAlgn="base">
              <a:spcBef>
                <a:spcPct val="50000"/>
              </a:spcBef>
              <a:spcAft>
                <a:spcPct val="0"/>
              </a:spcAft>
            </a:pPr>
            <a:r>
              <a:rPr lang="en-US" altLang="en-US">
                <a:solidFill>
                  <a:srgbClr val="333399"/>
                </a:solidFill>
              </a:rPr>
              <a:t>A frame moving with a constant velocity with respect to an inertial reference frame is itself inertial</a:t>
            </a:r>
          </a:p>
        </p:txBody>
      </p:sp>
    </p:spTree>
    <p:extLst>
      <p:ext uri="{BB962C8B-B14F-4D97-AF65-F5344CB8AC3E}">
        <p14:creationId xmlns:p14="http://schemas.microsoft.com/office/powerpoint/2010/main" val="3798382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1D79-43C2-4458-BE43-2850EE1EB36B}"/>
              </a:ext>
            </a:extLst>
          </p:cNvPr>
          <p:cNvSpPr>
            <a:spLocks noGrp="1"/>
          </p:cNvSpPr>
          <p:nvPr>
            <p:ph type="title"/>
          </p:nvPr>
        </p:nvSpPr>
        <p:spPr>
          <a:xfrm>
            <a:off x="914400" y="3429000"/>
            <a:ext cx="10363200" cy="1143000"/>
          </a:xfrm>
        </p:spPr>
        <p:txBody>
          <a:bodyPr/>
          <a:lstStyle/>
          <a:p>
            <a:r>
              <a:rPr lang="en-US" dirty="0"/>
              <a:t>Note that the </a:t>
            </a:r>
            <a:r>
              <a:rPr lang="en-US" dirty="0" err="1"/>
              <a:t>dr</a:t>
            </a:r>
            <a:r>
              <a:rPr lang="en-US" dirty="0"/>
              <a:t> term blows up for </a:t>
            </a:r>
            <a:br>
              <a:rPr lang="en-US" dirty="0"/>
            </a:br>
            <a:r>
              <a:rPr lang="en-US" dirty="0"/>
              <a:t>	</a:t>
            </a:r>
            <a:r>
              <a:rPr lang="en-US" b="1" dirty="0"/>
              <a:t>r = </a:t>
            </a:r>
            <a:r>
              <a:rPr lang="en-US" b="1" dirty="0" err="1"/>
              <a:t>r</a:t>
            </a:r>
            <a:r>
              <a:rPr lang="en-US" b="1" baseline="-25000" dirty="0" err="1"/>
              <a:t>Sch</a:t>
            </a:r>
            <a:r>
              <a:rPr lang="en-US" b="1" dirty="0"/>
              <a:t>= 2GM/ c</a:t>
            </a:r>
            <a:r>
              <a:rPr lang="en-US" b="1" baseline="30000" dirty="0"/>
              <a:t>2</a:t>
            </a:r>
            <a:r>
              <a:rPr lang="en-US" b="1" dirty="0"/>
              <a:t> = 3km(M/</a:t>
            </a:r>
            <a:r>
              <a:rPr lang="en-US" b="1" dirty="0" err="1"/>
              <a:t>M</a:t>
            </a:r>
            <a:r>
              <a:rPr lang="en-US" b="1" baseline="-25000" dirty="0" err="1"/>
              <a:t>sun</a:t>
            </a:r>
            <a:r>
              <a:rPr lang="en-US" b="1" dirty="0"/>
              <a:t>)</a:t>
            </a:r>
            <a:r>
              <a:rPr lang="en-US" dirty="0"/>
              <a:t>.</a:t>
            </a:r>
            <a:br>
              <a:rPr lang="en-US" dirty="0"/>
            </a:br>
            <a:br>
              <a:rPr lang="en-US" dirty="0"/>
            </a:br>
            <a:r>
              <a:rPr lang="en-US" sz="3200" dirty="0"/>
              <a:t>Here time is overpowered by space and is relatively infinitely dilated relative to a distant observer.  This is the radius of the </a:t>
            </a:r>
            <a:r>
              <a:rPr lang="en-US" sz="3600" b="1" dirty="0"/>
              <a:t>event horizon (Schwarzschild Radius)</a:t>
            </a:r>
            <a:r>
              <a:rPr lang="en-US" sz="3600" dirty="0"/>
              <a:t>, where escape speed becomes the speed of light.  </a:t>
            </a:r>
            <a:br>
              <a:rPr lang="en-US" sz="3600" dirty="0"/>
            </a:br>
            <a:br>
              <a:rPr lang="en-US" sz="3600" dirty="0"/>
            </a:br>
            <a:r>
              <a:rPr lang="en-US" sz="3600" dirty="0"/>
              <a:t>This also can be derived from    E + U = 0,  </a:t>
            </a:r>
            <a:br>
              <a:rPr lang="en-US" sz="3600" dirty="0"/>
            </a:br>
            <a:r>
              <a:rPr lang="en-US" sz="3600" dirty="0"/>
              <a:t>(1/2)mv</a:t>
            </a:r>
            <a:r>
              <a:rPr lang="en-US" sz="3600" baseline="30000" dirty="0"/>
              <a:t>2</a:t>
            </a:r>
            <a:r>
              <a:rPr lang="en-US" sz="3600" dirty="0"/>
              <a:t> - </a:t>
            </a:r>
            <a:r>
              <a:rPr lang="en-US" sz="3600" dirty="0" err="1"/>
              <a:t>Gm’m</a:t>
            </a:r>
            <a:r>
              <a:rPr lang="en-US" sz="3600" dirty="0"/>
              <a:t>/r = 0, setting v = c.</a:t>
            </a:r>
            <a:br>
              <a:rPr lang="en-US" sz="3600" dirty="0"/>
            </a:br>
            <a:endParaRPr lang="en-US" sz="3600" dirty="0"/>
          </a:p>
        </p:txBody>
      </p:sp>
    </p:spTree>
    <p:extLst>
      <p:ext uri="{BB962C8B-B14F-4D97-AF65-F5344CB8AC3E}">
        <p14:creationId xmlns:p14="http://schemas.microsoft.com/office/powerpoint/2010/main" val="26077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329B-E7F2-4DCF-8AB9-E12A249389C4}"/>
              </a:ext>
            </a:extLst>
          </p:cNvPr>
          <p:cNvSpPr>
            <a:spLocks noGrp="1"/>
          </p:cNvSpPr>
          <p:nvPr>
            <p:ph type="title"/>
          </p:nvPr>
        </p:nvSpPr>
        <p:spPr>
          <a:xfrm>
            <a:off x="914400" y="2447192"/>
            <a:ext cx="10363200" cy="1143000"/>
          </a:xfrm>
        </p:spPr>
        <p:txBody>
          <a:bodyPr/>
          <a:lstStyle/>
          <a:p>
            <a:pPr algn="l"/>
            <a:br>
              <a:rPr lang="en-US" sz="3600" b="1" dirty="0"/>
            </a:br>
            <a:br>
              <a:rPr lang="en-US" sz="3600" b="1" dirty="0"/>
            </a:br>
            <a:br>
              <a:rPr lang="en-US" sz="3200" b="1" dirty="0"/>
            </a:br>
            <a:r>
              <a:rPr lang="en-US" sz="3200" b="1" dirty="0"/>
              <a:t>Does tidal force of black hole rip you apart?  </a:t>
            </a:r>
            <a:br>
              <a:rPr lang="en-US" sz="3200" b="1" dirty="0"/>
            </a:br>
            <a:br>
              <a:rPr lang="en-US" sz="3200" b="1" dirty="0"/>
            </a:br>
            <a:r>
              <a:rPr lang="en-US" sz="3200" dirty="0"/>
              <a:t>Classic tidal force F ≈ (2d/r</a:t>
            </a:r>
            <a:r>
              <a:rPr lang="en-US" sz="3200" baseline="30000" dirty="0"/>
              <a:t>3</a:t>
            </a:r>
            <a:r>
              <a:rPr lang="en-US" sz="3200" dirty="0"/>
              <a:t>)</a:t>
            </a:r>
            <a:r>
              <a:rPr lang="en-US" sz="3200" dirty="0" err="1"/>
              <a:t>Gmm</a:t>
            </a:r>
            <a:r>
              <a:rPr lang="en-US" sz="3200" dirty="0"/>
              <a:t>’.</a:t>
            </a:r>
            <a:br>
              <a:rPr lang="en-US" sz="3200" dirty="0"/>
            </a:br>
            <a:br>
              <a:rPr lang="en-US" sz="3200" dirty="0"/>
            </a:br>
            <a:r>
              <a:rPr lang="en-US" sz="3200" dirty="0"/>
              <a:t>For a mass of 2 million solar masses = 2 x 10</a:t>
            </a:r>
            <a:r>
              <a:rPr lang="en-US" sz="3200" baseline="30000" dirty="0"/>
              <a:t>6</a:t>
            </a:r>
            <a:r>
              <a:rPr lang="en-US" sz="3200" dirty="0"/>
              <a:t> x 1.9 x 10</a:t>
            </a:r>
            <a:r>
              <a:rPr lang="en-US" sz="3200" baseline="30000" dirty="0"/>
              <a:t>30 </a:t>
            </a:r>
            <a:r>
              <a:rPr lang="en-US" sz="3200" dirty="0"/>
              <a:t>kg, the tidal force at the event horizon is 0.328 N.  For smaller black holes, the force can become way larger, for larger back holes smaller.  </a:t>
            </a:r>
            <a:br>
              <a:rPr lang="en-US" sz="3200" dirty="0"/>
            </a:br>
            <a:r>
              <a:rPr lang="en-US" sz="3200" dirty="0"/>
              <a:t>So, </a:t>
            </a:r>
            <a:r>
              <a:rPr lang="en-US" sz="3200" b="1" dirty="0"/>
              <a:t>supermassive black holes</a:t>
            </a:r>
            <a:r>
              <a:rPr lang="en-US" sz="3200" dirty="0"/>
              <a:t> do not rip you apart at the event horizon, but at the center called the singularity, gravity can become very strong and crunch you unless the black hole is rotating rapidly, in which case a </a:t>
            </a:r>
            <a:r>
              <a:rPr lang="en-US" sz="3200" b="1" dirty="0"/>
              <a:t>wormhole (</a:t>
            </a:r>
            <a:r>
              <a:rPr lang="en-US" sz="3200" b="1" dirty="0" err="1"/>
              <a:t>bh</a:t>
            </a:r>
            <a:r>
              <a:rPr lang="en-US" sz="3200" b="1" dirty="0" err="1">
                <a:sym typeface="Wingdings" panose="05000000000000000000" pitchFamily="2" charset="2"/>
              </a:rPr>
              <a:t></a:t>
            </a:r>
            <a:r>
              <a:rPr lang="en-US" sz="3200" b="1" dirty="0" err="1"/>
              <a:t>white</a:t>
            </a:r>
            <a:r>
              <a:rPr lang="en-US" sz="3200" b="1" dirty="0"/>
              <a:t> hole) </a:t>
            </a:r>
            <a:r>
              <a:rPr lang="en-US" sz="3200" dirty="0"/>
              <a:t>is possible.</a:t>
            </a:r>
            <a:br>
              <a:rPr lang="en-US" sz="3200" dirty="0"/>
            </a:br>
            <a:endParaRPr lang="en-US" sz="3200" dirty="0"/>
          </a:p>
        </p:txBody>
      </p:sp>
    </p:spTree>
    <p:extLst>
      <p:ext uri="{BB962C8B-B14F-4D97-AF65-F5344CB8AC3E}">
        <p14:creationId xmlns:p14="http://schemas.microsoft.com/office/powerpoint/2010/main" val="374938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07CF28B-34B8-4B64-8E8B-A502158C9965}"/>
              </a:ext>
            </a:extLst>
          </p:cNvPr>
          <p:cNvSpPr txBox="1">
            <a:spLocks noChangeArrowheads="1"/>
          </p:cNvSpPr>
          <p:nvPr/>
        </p:nvSpPr>
        <p:spPr bwMode="auto">
          <a:xfrm>
            <a:off x="1903414" y="4508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Galilean-Newtonian Relativity</a:t>
            </a:r>
          </a:p>
        </p:txBody>
      </p:sp>
      <p:sp>
        <p:nvSpPr>
          <p:cNvPr id="8195" name="Text Box 3">
            <a:extLst>
              <a:ext uri="{FF2B5EF4-FFF2-40B4-BE49-F238E27FC236}">
                <a16:creationId xmlns:a16="http://schemas.microsoft.com/office/drawing/2014/main" id="{6033438A-B5A1-47AC-BB64-F9E5F387FBD1}"/>
              </a:ext>
            </a:extLst>
          </p:cNvPr>
          <p:cNvSpPr txBox="1">
            <a:spLocks noChangeArrowheads="1"/>
          </p:cNvSpPr>
          <p:nvPr/>
        </p:nvSpPr>
        <p:spPr bwMode="auto">
          <a:xfrm>
            <a:off x="1963738" y="1293813"/>
            <a:ext cx="8158162"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Relativity principle: </a:t>
            </a:r>
          </a:p>
          <a:p>
            <a:pPr fontAlgn="base">
              <a:spcBef>
                <a:spcPct val="50000"/>
              </a:spcBef>
              <a:spcAft>
                <a:spcPct val="0"/>
              </a:spcAft>
            </a:pPr>
            <a:r>
              <a:rPr lang="en-US" altLang="en-US">
                <a:solidFill>
                  <a:srgbClr val="000099"/>
                </a:solidFill>
              </a:rPr>
              <a:t>The basic laws of physics are the same in all inertial reference frames.</a:t>
            </a:r>
          </a:p>
        </p:txBody>
      </p:sp>
      <p:pic>
        <p:nvPicPr>
          <p:cNvPr id="8196" name="Picture 4" descr="26_02">
            <a:extLst>
              <a:ext uri="{FF2B5EF4-FFF2-40B4-BE49-F238E27FC236}">
                <a16:creationId xmlns:a16="http://schemas.microsoft.com/office/drawing/2014/main" id="{2A284D6B-A93C-4A1F-AA8D-5EC0F04E7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55988"/>
            <a:ext cx="91440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14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61B9B30-8569-4481-AABC-E72D1B9FBA1C}"/>
              </a:ext>
            </a:extLst>
          </p:cNvPr>
          <p:cNvSpPr txBox="1">
            <a:spLocks noChangeArrowheads="1"/>
          </p:cNvSpPr>
          <p:nvPr/>
        </p:nvSpPr>
        <p:spPr bwMode="auto">
          <a:xfrm>
            <a:off x="1903414" y="4508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Galilean-Newtonian Relativity</a:t>
            </a:r>
          </a:p>
        </p:txBody>
      </p:sp>
      <p:sp>
        <p:nvSpPr>
          <p:cNvPr id="9219" name="Text Box 3">
            <a:extLst>
              <a:ext uri="{FF2B5EF4-FFF2-40B4-BE49-F238E27FC236}">
                <a16:creationId xmlns:a16="http://schemas.microsoft.com/office/drawing/2014/main" id="{84A774B2-4685-48B7-B6C6-C5DFEC77DFAD}"/>
              </a:ext>
            </a:extLst>
          </p:cNvPr>
          <p:cNvSpPr txBox="1">
            <a:spLocks noChangeArrowheads="1"/>
          </p:cNvSpPr>
          <p:nvPr/>
        </p:nvSpPr>
        <p:spPr bwMode="auto">
          <a:xfrm>
            <a:off x="1974851" y="1341438"/>
            <a:ext cx="8181975"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This principle works well for mechanical phenomena.</a:t>
            </a:r>
          </a:p>
          <a:p>
            <a:pPr fontAlgn="base">
              <a:spcBef>
                <a:spcPct val="50000"/>
              </a:spcBef>
              <a:spcAft>
                <a:spcPct val="0"/>
              </a:spcAft>
            </a:pPr>
            <a:r>
              <a:rPr lang="en-US" altLang="en-US">
                <a:solidFill>
                  <a:srgbClr val="000099"/>
                </a:solidFill>
              </a:rPr>
              <a:t>However, Maxwell’s equations yield the velocity of light; it is 3.0 x 10</a:t>
            </a:r>
            <a:r>
              <a:rPr lang="en-US" altLang="en-US" baseline="30000">
                <a:solidFill>
                  <a:srgbClr val="000099"/>
                </a:solidFill>
              </a:rPr>
              <a:t>8</a:t>
            </a:r>
            <a:r>
              <a:rPr lang="en-US" altLang="en-US">
                <a:solidFill>
                  <a:srgbClr val="000099"/>
                </a:solidFill>
              </a:rPr>
              <a:t> m/s.</a:t>
            </a:r>
          </a:p>
          <a:p>
            <a:pPr fontAlgn="base">
              <a:spcBef>
                <a:spcPct val="50000"/>
              </a:spcBef>
              <a:spcAft>
                <a:spcPct val="0"/>
              </a:spcAft>
            </a:pPr>
            <a:r>
              <a:rPr lang="en-US" altLang="en-US">
                <a:solidFill>
                  <a:srgbClr val="000099"/>
                </a:solidFill>
              </a:rPr>
              <a:t>So, which is the reference frame in which light travels at that speed?</a:t>
            </a:r>
          </a:p>
          <a:p>
            <a:pPr fontAlgn="base">
              <a:spcBef>
                <a:spcPct val="50000"/>
              </a:spcBef>
              <a:spcAft>
                <a:spcPct val="0"/>
              </a:spcAft>
            </a:pPr>
            <a:r>
              <a:rPr lang="en-US" altLang="en-US">
                <a:solidFill>
                  <a:srgbClr val="000099"/>
                </a:solidFill>
              </a:rPr>
              <a:t>Scientists searched for variations in the speed of light depending on the direction of the ray, but found none.</a:t>
            </a:r>
          </a:p>
        </p:txBody>
      </p:sp>
    </p:spTree>
    <p:extLst>
      <p:ext uri="{BB962C8B-B14F-4D97-AF65-F5344CB8AC3E}">
        <p14:creationId xmlns:p14="http://schemas.microsoft.com/office/powerpoint/2010/main" val="42545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684735A4-9B94-4D2E-B2D3-664DFEA0A450}"/>
              </a:ext>
            </a:extLst>
          </p:cNvPr>
          <p:cNvSpPr txBox="1">
            <a:spLocks noChangeArrowheads="1"/>
          </p:cNvSpPr>
          <p:nvPr/>
        </p:nvSpPr>
        <p:spPr bwMode="auto">
          <a:xfrm>
            <a:off x="1903414" y="450850"/>
            <a:ext cx="83137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Postulates of the Special Theory of Relativity</a:t>
            </a:r>
          </a:p>
        </p:txBody>
      </p:sp>
      <p:sp>
        <p:nvSpPr>
          <p:cNvPr id="10243" name="Text Box 3">
            <a:extLst>
              <a:ext uri="{FF2B5EF4-FFF2-40B4-BE49-F238E27FC236}">
                <a16:creationId xmlns:a16="http://schemas.microsoft.com/office/drawing/2014/main" id="{5C7F3399-71BC-45D4-9EB2-3DD9DA5151F3}"/>
              </a:ext>
            </a:extLst>
          </p:cNvPr>
          <p:cNvSpPr txBox="1">
            <a:spLocks noChangeArrowheads="1"/>
          </p:cNvSpPr>
          <p:nvPr/>
        </p:nvSpPr>
        <p:spPr bwMode="auto">
          <a:xfrm>
            <a:off x="1963738" y="1924050"/>
            <a:ext cx="8145462"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chemeClr val="tx1"/>
                </a:solidFill>
                <a:latin typeface="Arial" panose="020B0604020202020204" pitchFamily="34" charset="0"/>
              </a:defRPr>
            </a:lvl1pPr>
            <a:lvl2pPr marL="800100" indent="-342900">
              <a:defRPr sz="2800" b="1">
                <a:solidFill>
                  <a:schemeClr val="tx1"/>
                </a:solidFill>
                <a:latin typeface="Arial" panose="020B0604020202020204" pitchFamily="34" charset="0"/>
              </a:defRPr>
            </a:lvl2pPr>
            <a:lvl3pPr marL="1257300" indent="-342900">
              <a:defRPr sz="2800" b="1">
                <a:solidFill>
                  <a:schemeClr val="tx1"/>
                </a:solidFill>
                <a:latin typeface="Arial" panose="020B0604020202020204" pitchFamily="34" charset="0"/>
              </a:defRPr>
            </a:lvl3pPr>
            <a:lvl4pPr marL="1714500" indent="-342900">
              <a:defRPr sz="2800" b="1">
                <a:solidFill>
                  <a:schemeClr val="tx1"/>
                </a:solidFill>
                <a:latin typeface="Arial" panose="020B0604020202020204" pitchFamily="34" charset="0"/>
              </a:defRPr>
            </a:lvl4pPr>
            <a:lvl5pPr marL="2171700" indent="-342900">
              <a:defRPr sz="2800" b="1">
                <a:solidFill>
                  <a:schemeClr val="tx1"/>
                </a:solidFill>
                <a:latin typeface="Arial" panose="020B0604020202020204" pitchFamily="34" charset="0"/>
              </a:defRPr>
            </a:lvl5pPr>
            <a:lvl6pPr marL="2628900" indent="-342900" eaLnBrk="0" fontAlgn="base" hangingPunct="0">
              <a:spcBef>
                <a:spcPct val="0"/>
              </a:spcBef>
              <a:spcAft>
                <a:spcPct val="0"/>
              </a:spcAft>
              <a:defRPr sz="2800" b="1">
                <a:solidFill>
                  <a:schemeClr val="tx1"/>
                </a:solidFill>
                <a:latin typeface="Arial" panose="020B0604020202020204" pitchFamily="34" charset="0"/>
              </a:defRPr>
            </a:lvl6pPr>
            <a:lvl7pPr marL="3086100" indent="-342900" eaLnBrk="0" fontAlgn="base" hangingPunct="0">
              <a:spcBef>
                <a:spcPct val="0"/>
              </a:spcBef>
              <a:spcAft>
                <a:spcPct val="0"/>
              </a:spcAft>
              <a:defRPr sz="2800" b="1">
                <a:solidFill>
                  <a:schemeClr val="tx1"/>
                </a:solidFill>
                <a:latin typeface="Arial" panose="020B0604020202020204" pitchFamily="34" charset="0"/>
              </a:defRPr>
            </a:lvl7pPr>
            <a:lvl8pPr marL="3543300" indent="-342900" eaLnBrk="0" fontAlgn="base" hangingPunct="0">
              <a:spcBef>
                <a:spcPct val="0"/>
              </a:spcBef>
              <a:spcAft>
                <a:spcPct val="0"/>
              </a:spcAft>
              <a:defRPr sz="2800" b="1">
                <a:solidFill>
                  <a:schemeClr val="tx1"/>
                </a:solidFill>
                <a:latin typeface="Arial" panose="020B0604020202020204" pitchFamily="34" charset="0"/>
              </a:defRPr>
            </a:lvl8pPr>
            <a:lvl9pPr marL="4000500" indent="-3429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buFontTx/>
              <a:buAutoNum type="arabicPeriod"/>
            </a:pPr>
            <a:r>
              <a:rPr lang="en-US" altLang="en-US">
                <a:solidFill>
                  <a:srgbClr val="000099"/>
                </a:solidFill>
              </a:rPr>
              <a:t> The laws of physics have the same form in all inertial reference frames.</a:t>
            </a:r>
          </a:p>
          <a:p>
            <a:pPr fontAlgn="base">
              <a:spcBef>
                <a:spcPct val="50000"/>
              </a:spcBef>
              <a:spcAft>
                <a:spcPct val="0"/>
              </a:spcAft>
              <a:buFontTx/>
              <a:buAutoNum type="arabicPeriod"/>
            </a:pPr>
            <a:r>
              <a:rPr lang="en-US" altLang="en-US">
                <a:solidFill>
                  <a:srgbClr val="000099"/>
                </a:solidFill>
              </a:rPr>
              <a:t> Light propagates through empty space with speed </a:t>
            </a:r>
            <a:r>
              <a:rPr lang="en-US" altLang="en-US" i="1">
                <a:solidFill>
                  <a:srgbClr val="000099"/>
                </a:solidFill>
                <a:latin typeface="Times New Roman" panose="02020603050405020304" pitchFamily="18" charset="0"/>
              </a:rPr>
              <a:t>c</a:t>
            </a:r>
            <a:r>
              <a:rPr lang="en-US" altLang="en-US">
                <a:solidFill>
                  <a:srgbClr val="000099"/>
                </a:solidFill>
              </a:rPr>
              <a:t> independent of the speed of source or observer.</a:t>
            </a:r>
          </a:p>
          <a:p>
            <a:pPr fontAlgn="base">
              <a:spcBef>
                <a:spcPct val="50000"/>
              </a:spcBef>
              <a:spcAft>
                <a:spcPct val="0"/>
              </a:spcAft>
            </a:pPr>
            <a:r>
              <a:rPr lang="en-US" altLang="en-US">
                <a:solidFill>
                  <a:srgbClr val="000099"/>
                </a:solidFill>
              </a:rPr>
              <a:t>This solves the problem – the speed of light is in fact the same in all inertial reference frames.</a:t>
            </a:r>
          </a:p>
        </p:txBody>
      </p:sp>
    </p:spTree>
    <p:extLst>
      <p:ext uri="{BB962C8B-B14F-4D97-AF65-F5344CB8AC3E}">
        <p14:creationId xmlns:p14="http://schemas.microsoft.com/office/powerpoint/2010/main" val="206376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5A5F20D9-C5FB-4A32-B64F-1B959A91B22B}"/>
              </a:ext>
            </a:extLst>
          </p:cNvPr>
          <p:cNvSpPr txBox="1">
            <a:spLocks noChangeArrowheads="1"/>
          </p:cNvSpPr>
          <p:nvPr/>
        </p:nvSpPr>
        <p:spPr bwMode="auto">
          <a:xfrm>
            <a:off x="1903414" y="4508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Simultaneity</a:t>
            </a:r>
          </a:p>
        </p:txBody>
      </p:sp>
      <p:sp>
        <p:nvSpPr>
          <p:cNvPr id="11267" name="Text Box 3">
            <a:extLst>
              <a:ext uri="{FF2B5EF4-FFF2-40B4-BE49-F238E27FC236}">
                <a16:creationId xmlns:a16="http://schemas.microsoft.com/office/drawing/2014/main" id="{D4A63A95-2CAD-49E8-BA4A-A06CF37C31AD}"/>
              </a:ext>
            </a:extLst>
          </p:cNvPr>
          <p:cNvSpPr txBox="1">
            <a:spLocks noChangeArrowheads="1"/>
          </p:cNvSpPr>
          <p:nvPr/>
        </p:nvSpPr>
        <p:spPr bwMode="auto">
          <a:xfrm>
            <a:off x="2022476" y="1341438"/>
            <a:ext cx="8158163"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One of the implications of relativity theory is that time is not absolute. Distant observers do not necessarily agree on time intervals between events, or on whether they are simultaneous or not.</a:t>
            </a:r>
          </a:p>
          <a:p>
            <a:pPr fontAlgn="base">
              <a:spcBef>
                <a:spcPct val="50000"/>
              </a:spcBef>
              <a:spcAft>
                <a:spcPct val="0"/>
              </a:spcAft>
            </a:pPr>
            <a:r>
              <a:rPr lang="en-US" altLang="en-US">
                <a:solidFill>
                  <a:srgbClr val="000099"/>
                </a:solidFill>
              </a:rPr>
              <a:t>In relativity, an “event” is defined as occurring at a specific place and time.</a:t>
            </a:r>
          </a:p>
        </p:txBody>
      </p:sp>
    </p:spTree>
    <p:extLst>
      <p:ext uri="{BB962C8B-B14F-4D97-AF65-F5344CB8AC3E}">
        <p14:creationId xmlns:p14="http://schemas.microsoft.com/office/powerpoint/2010/main" val="104168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325F3C42-F9CD-4219-AEEB-3CF63AA4A006}"/>
              </a:ext>
            </a:extLst>
          </p:cNvPr>
          <p:cNvSpPr txBox="1">
            <a:spLocks noChangeArrowheads="1"/>
          </p:cNvSpPr>
          <p:nvPr/>
        </p:nvSpPr>
        <p:spPr bwMode="auto">
          <a:xfrm>
            <a:off x="1903414" y="450850"/>
            <a:ext cx="831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fontAlgn="base">
              <a:spcBef>
                <a:spcPct val="50000"/>
              </a:spcBef>
              <a:spcAft>
                <a:spcPct val="0"/>
              </a:spcAft>
            </a:pPr>
            <a:r>
              <a:rPr lang="en-US" altLang="en-US" sz="3200" dirty="0">
                <a:solidFill>
                  <a:srgbClr val="333399"/>
                </a:solidFill>
              </a:rPr>
              <a:t> Simultaneity</a:t>
            </a:r>
          </a:p>
        </p:txBody>
      </p:sp>
      <p:sp>
        <p:nvSpPr>
          <p:cNvPr id="12291" name="Text Box 3">
            <a:extLst>
              <a:ext uri="{FF2B5EF4-FFF2-40B4-BE49-F238E27FC236}">
                <a16:creationId xmlns:a16="http://schemas.microsoft.com/office/drawing/2014/main" id="{E6D2BF45-1B1E-4B09-B363-9CABC3ABB2A8}"/>
              </a:ext>
            </a:extLst>
          </p:cNvPr>
          <p:cNvSpPr txBox="1">
            <a:spLocks noChangeArrowheads="1"/>
          </p:cNvSpPr>
          <p:nvPr/>
        </p:nvSpPr>
        <p:spPr bwMode="auto">
          <a:xfrm>
            <a:off x="1927226" y="1116013"/>
            <a:ext cx="826452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99"/>
                </a:solidFill>
              </a:rPr>
              <a:t>Thought experiment: Lightning strikes at two separate places. One observer believes the events are simultaneous – the light has taken the same time to reach her – but another, moving with respect to the first, does not.</a:t>
            </a:r>
          </a:p>
        </p:txBody>
      </p:sp>
      <p:pic>
        <p:nvPicPr>
          <p:cNvPr id="12292" name="Picture 4" descr="26_03">
            <a:extLst>
              <a:ext uri="{FF2B5EF4-FFF2-40B4-BE49-F238E27FC236}">
                <a16:creationId xmlns:a16="http://schemas.microsoft.com/office/drawing/2014/main" id="{8D4C1C44-624A-4349-8A13-AD260596B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64" y="3336926"/>
            <a:ext cx="64039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550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97</TotalTime>
  <Words>1350</Words>
  <Application>Microsoft Office PowerPoint</Application>
  <PresentationFormat>Widescreen</PresentationFormat>
  <Paragraphs>131</Paragraphs>
  <Slides>41</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1" baseType="lpstr">
      <vt:lpstr>Arial</vt:lpstr>
      <vt:lpstr>Calibri</vt:lpstr>
      <vt:lpstr>Calibri Light</vt:lpstr>
      <vt:lpstr>Times New Roman</vt:lpstr>
      <vt:lpstr>Wingdings</vt:lpstr>
      <vt:lpstr>Office Theme</vt:lpstr>
      <vt:lpstr>C6eActiveLectureQuestions</vt:lpstr>
      <vt:lpstr>Default Design</vt:lpstr>
      <vt:lpstr>1_Default Design</vt:lpstr>
      <vt:lpstr>Microsoft Equation 3.0</vt:lpstr>
      <vt:lpstr>Chapter 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Relativity</vt:lpstr>
      <vt:lpstr>PowerPoint Presentation</vt:lpstr>
      <vt:lpstr>Equivalence principle</vt:lpstr>
      <vt:lpstr>Gravitational redshift</vt:lpstr>
      <vt:lpstr>Gravitational Redshift</vt:lpstr>
      <vt:lpstr>Einstein’s theory of gravity is built on the principle that</vt:lpstr>
      <vt:lpstr>Gravity deforms space-time</vt:lpstr>
      <vt:lpstr>    General Relativistic Metric (GRM):  ds2 = gμνdxμdxν  in 4-D (repeated indices are summed).  gμν = gνμ, a symmetric tensor, thus having 10 unique components.     For a coordinate transformation, gμν ‘= (∂xα/∂xμ’)(∂xβ/∂xν’) gαβ. gρσgστ = δρτ, where δρτ = 1 for ρ = τ, 0 otherwise.  Covariant vectors have lower indices and contravariant vectors have higher.          Transformations between them:  Aμ = gμνAν and Aμ = gμνAν.  Many tensors can be multiplied like matrices. </vt:lpstr>
      <vt:lpstr>Geodesics in curved spacetime</vt:lpstr>
      <vt:lpstr>Special Relativity Metric:  for v = constant, ds2 = c2dt2 - dx2 - dy2 - dz2. GRM  Field Equations (10 eqns because of μν symmetry):    Rμν = Λgμν – K [Tμν – (1/2) gμνT],  where Rμν is the curvature tensor of space-time, Λ is the cosmological constant, and Tμν is the matter energy tensor and  T = gμνTμν, K = 8πG/c2. </vt:lpstr>
      <vt:lpstr>BLACK HOLE MATH:  The Schwarzschild Metric (non-rotating, spherically symmetric black hole): Solution of Field equations:  ds2 = c2 (1- 2Gm/c2r) dt2 - dr2/ (1-2Gm/ c2r) – r2(dΘ2 + sin2Θdφ2) </vt:lpstr>
      <vt:lpstr>Test of GR: Gravity bends the path of light</vt:lpstr>
      <vt:lpstr>Another GR Test:   Precession of Mercury’s orbit</vt:lpstr>
      <vt:lpstr>Note that the dr term blows up for   r = rSch= 2GM/ c2 = 3km(M/Msun).  Here time is overpowered by space and is relatively infinitely dilated relative to a distant observer.  This is the radius of the event horizon (Schwarzschild Radius), where escape speed becomes the speed of light.    This also can be derived from    E + U = 0,   (1/2)mv2 - Gm’m/r = 0, setting v = c. </vt:lpstr>
      <vt:lpstr>   Does tidal force of black hole rip you apart?    Classic tidal force F ≈ (2d/r3)Gmm’.  For a mass of 2 million solar masses = 2 x 106 x 1.9 x 1030 kg, the tidal force at the event horizon is 0.328 N.  For smaller black holes, the force can become way larger, for larger back holes smaller.   So, supermassive black holes do not rip you apart at the event horizon, but at the center called the singularity, gravity can become very strong and crunch you unless the black hole is rotating rapidly, in which case a wormhole (bhwhite hole) is possible.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37</dc:title>
  <dc:creator>Philip Petersen</dc:creator>
  <cp:lastModifiedBy>Philip Petersen</cp:lastModifiedBy>
  <cp:revision>9</cp:revision>
  <dcterms:created xsi:type="dcterms:W3CDTF">2018-04-07T18:05:51Z</dcterms:created>
  <dcterms:modified xsi:type="dcterms:W3CDTF">2018-04-07T19:42:57Z</dcterms:modified>
</cp:coreProperties>
</file>